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7" r:id="rId3"/>
    <p:sldId id="261" r:id="rId4"/>
    <p:sldId id="262" r:id="rId5"/>
    <p:sldId id="263" r:id="rId6"/>
    <p:sldId id="264" r:id="rId7"/>
    <p:sldId id="266" r:id="rId8"/>
    <p:sldId id="265"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EF"/>
    <a:srgbClr val="0073F1"/>
    <a:srgbClr val="FFFFCC"/>
    <a:srgbClr val="66CCFF"/>
    <a:srgbClr val="0099FF"/>
    <a:srgbClr val="FFFF99"/>
    <a:srgbClr val="99FFCC"/>
    <a:srgbClr val="CCFFCC"/>
    <a:srgbClr val="30C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144"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4226FCA-417B-4214-A372-CD67DABBDE82}" type="datetimeFigureOut">
              <a:rPr lang="fr-FR" smtClean="0"/>
              <a:t>28/08/2023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167486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226FCA-417B-4214-A372-CD67DABBDE82}" type="datetimeFigureOut">
              <a:rPr lang="fr-FR" smtClean="0"/>
              <a:t>28/08/2023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2436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226FCA-417B-4214-A372-CD67DABBDE82}" type="datetimeFigureOut">
              <a:rPr lang="fr-FR" smtClean="0"/>
              <a:t>28/08/2023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14479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226FCA-417B-4214-A372-CD67DABBDE82}" type="datetimeFigureOut">
              <a:rPr lang="fr-FR" smtClean="0"/>
              <a:t>28/08/2023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421591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4226FCA-417B-4214-A372-CD67DABBDE82}" type="datetimeFigureOut">
              <a:rPr lang="fr-FR" smtClean="0"/>
              <a:t>28/08/2023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335603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4226FCA-417B-4214-A372-CD67DABBDE82}" type="datetimeFigureOut">
              <a:rPr lang="fr-FR" smtClean="0"/>
              <a:t>28/08/2023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209501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4226FCA-417B-4214-A372-CD67DABBDE82}" type="datetimeFigureOut">
              <a:rPr lang="fr-FR" smtClean="0"/>
              <a:t>28/08/2023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233128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4226FCA-417B-4214-A372-CD67DABBDE82}" type="datetimeFigureOut">
              <a:rPr lang="fr-FR" smtClean="0"/>
              <a:t>28/08/2023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120509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26FCA-417B-4214-A372-CD67DABBDE82}" type="datetimeFigureOut">
              <a:rPr lang="fr-FR" smtClean="0"/>
              <a:t>28/08/2023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254587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4226FCA-417B-4214-A372-CD67DABBDE82}" type="datetimeFigureOut">
              <a:rPr lang="fr-FR" smtClean="0"/>
              <a:t>28/08/2023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130948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4226FCA-417B-4214-A372-CD67DABBDE82}" type="datetimeFigureOut">
              <a:rPr lang="fr-FR" smtClean="0"/>
              <a:t>28/08/2023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C890C1-99F7-4E71-841E-CAD8C6F27CAC}" type="slidenum">
              <a:rPr lang="fr-FR" smtClean="0"/>
              <a:t>‹N°›</a:t>
            </a:fld>
            <a:endParaRPr lang="fr-FR"/>
          </a:p>
        </p:txBody>
      </p:sp>
    </p:spTree>
    <p:extLst>
      <p:ext uri="{BB962C8B-B14F-4D97-AF65-F5344CB8AC3E}">
        <p14:creationId xmlns:p14="http://schemas.microsoft.com/office/powerpoint/2010/main" val="129820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4226FCA-417B-4214-A372-CD67DABBDE82}" type="datetimeFigureOut">
              <a:rPr lang="fr-FR" smtClean="0"/>
              <a:t>28/08/2023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C890C1-99F7-4E71-841E-CAD8C6F27CAC}" type="slidenum">
              <a:rPr lang="fr-FR" smtClean="0"/>
              <a:t>‹N°›</a:t>
            </a:fld>
            <a:endParaRPr lang="fr-FR"/>
          </a:p>
        </p:txBody>
      </p:sp>
    </p:spTree>
    <p:extLst>
      <p:ext uri="{BB962C8B-B14F-4D97-AF65-F5344CB8AC3E}">
        <p14:creationId xmlns:p14="http://schemas.microsoft.com/office/powerpoint/2010/main" val="1271095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uvergnerhonealpescyclisme.com/bmx/resulta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29B37-B20F-47B6-1D52-7601F37F8593}"/>
              </a:ext>
            </a:extLst>
          </p:cNvPr>
          <p:cNvSpPr>
            <a:spLocks noGrp="1"/>
          </p:cNvSpPr>
          <p:nvPr>
            <p:ph type="title"/>
          </p:nvPr>
        </p:nvSpPr>
        <p:spPr>
          <a:xfrm>
            <a:off x="584720" y="3515568"/>
            <a:ext cx="5915025" cy="2874863"/>
          </a:xfrm>
        </p:spPr>
        <p:txBody>
          <a:bodyPr>
            <a:normAutofit/>
          </a:bodyPr>
          <a:lstStyle/>
          <a:p>
            <a:pPr algn="ctr"/>
            <a:r>
              <a:rPr lang="fr-FR" b="1" dirty="0">
                <a:latin typeface="Arial" panose="020B0604020202020204" pitchFamily="34" charset="0"/>
                <a:cs typeface="Arial" panose="020B0604020202020204" pitchFamily="34" charset="0"/>
              </a:rPr>
              <a:t>5</a:t>
            </a:r>
            <a:r>
              <a:rPr lang="fr-FR" b="1" baseline="30000" dirty="0">
                <a:latin typeface="Arial" panose="020B0604020202020204" pitchFamily="34" charset="0"/>
                <a:cs typeface="Arial" panose="020B0604020202020204" pitchFamily="34" charset="0"/>
              </a:rPr>
              <a:t>ème </a:t>
            </a:r>
            <a:r>
              <a:rPr lang="fr-FR" b="1" dirty="0">
                <a:latin typeface="Arial" panose="020B0604020202020204" pitchFamily="34" charset="0"/>
                <a:cs typeface="Arial" panose="020B0604020202020204" pitchFamily="34" charset="0"/>
              </a:rPr>
              <a:t>manche du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Trophée des Trophée 26-07</a:t>
            </a:r>
            <a:br>
              <a:rPr lang="fr-FR" b="1" dirty="0">
                <a:latin typeface="Arial" panose="020B0604020202020204" pitchFamily="34" charset="0"/>
                <a:cs typeface="Arial" panose="020B0604020202020204" pitchFamily="34" charset="0"/>
              </a:rPr>
            </a:br>
            <a:br>
              <a:rPr lang="fr-FR" dirty="0"/>
            </a:br>
            <a:r>
              <a:rPr lang="fr-FR" sz="3600" dirty="0">
                <a:ln w="0"/>
                <a:solidFill>
                  <a:srgbClr val="006CEF"/>
                </a:solidFill>
                <a:effectLst>
                  <a:outerShdw blurRad="38100" dist="19050" dir="2700000" algn="tl" rotWithShape="0">
                    <a:schemeClr val="dk1">
                      <a:alpha val="40000"/>
                    </a:schemeClr>
                  </a:outerShdw>
                </a:effectLst>
              </a:rPr>
              <a:t>Trophée de la Valloire </a:t>
            </a:r>
            <a:br>
              <a:rPr lang="fr-FR" sz="3600" dirty="0">
                <a:ln w="0"/>
                <a:solidFill>
                  <a:srgbClr val="006CEF"/>
                </a:solidFill>
                <a:effectLst>
                  <a:outerShdw blurRad="38100" dist="19050" dir="2700000" algn="tl" rotWithShape="0">
                    <a:schemeClr val="dk1">
                      <a:alpha val="40000"/>
                    </a:schemeClr>
                  </a:outerShdw>
                </a:effectLst>
              </a:rPr>
            </a:br>
            <a:r>
              <a:rPr lang="fr-FR" sz="3600" dirty="0">
                <a:ln w="0"/>
                <a:solidFill>
                  <a:srgbClr val="006CEF"/>
                </a:solidFill>
                <a:effectLst>
                  <a:outerShdw blurRad="38100" dist="19050" dir="2700000" algn="tl" rotWithShape="0">
                    <a:schemeClr val="dk1">
                      <a:alpha val="40000"/>
                    </a:schemeClr>
                  </a:outerShdw>
                </a:effectLst>
              </a:rPr>
              <a:t>Dimanche 17 septembre 2023 </a:t>
            </a:r>
            <a:endParaRPr lang="fr-FR" b="1" dirty="0">
              <a:solidFill>
                <a:srgbClr val="006CEF"/>
              </a:solidFill>
            </a:endParaRPr>
          </a:p>
        </p:txBody>
      </p:sp>
      <p:sp>
        <p:nvSpPr>
          <p:cNvPr id="3" name="Espace réservé du contenu 2">
            <a:extLst>
              <a:ext uri="{FF2B5EF4-FFF2-40B4-BE49-F238E27FC236}">
                <a16:creationId xmlns:a16="http://schemas.microsoft.com/office/drawing/2014/main" id="{DA11534A-EC07-C85C-D9EB-2CFED6AD53B0}"/>
              </a:ext>
            </a:extLst>
          </p:cNvPr>
          <p:cNvSpPr>
            <a:spLocks noGrp="1"/>
          </p:cNvSpPr>
          <p:nvPr>
            <p:ph idx="1"/>
          </p:nvPr>
        </p:nvSpPr>
        <p:spPr>
          <a:xfrm>
            <a:off x="471487" y="2407618"/>
            <a:ext cx="5915025" cy="1084729"/>
          </a:xfrm>
        </p:spPr>
        <p:txBody>
          <a:bodyPr/>
          <a:lstStyle/>
          <a:p>
            <a:pPr marL="0" indent="0" algn="ctr">
              <a:buNone/>
            </a:pPr>
            <a:r>
              <a:rPr lang="fr-FR" dirty="0"/>
              <a:t>Le Bike Club Saint Sorlin 26 est heureux de vous inviter à la : </a:t>
            </a:r>
          </a:p>
          <a:p>
            <a:pPr marL="0" indent="0">
              <a:buNone/>
            </a:pPr>
            <a:endParaRPr lang="fr-FR" dirty="0"/>
          </a:p>
        </p:txBody>
      </p:sp>
      <p:sp>
        <p:nvSpPr>
          <p:cNvPr id="7" name="Flèche : chevron 6">
            <a:extLst>
              <a:ext uri="{FF2B5EF4-FFF2-40B4-BE49-F238E27FC236}">
                <a16:creationId xmlns:a16="http://schemas.microsoft.com/office/drawing/2014/main" id="{55AB856D-F897-F0E5-2187-18FC96C9F422}"/>
              </a:ext>
            </a:extLst>
          </p:cNvPr>
          <p:cNvSpPr/>
          <p:nvPr/>
        </p:nvSpPr>
        <p:spPr>
          <a:xfrm>
            <a:off x="18825" y="0"/>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hevron 12">
            <a:extLst>
              <a:ext uri="{FF2B5EF4-FFF2-40B4-BE49-F238E27FC236}">
                <a16:creationId xmlns:a16="http://schemas.microsoft.com/office/drawing/2014/main" id="{69CB8FC1-0D48-0418-0950-6057678B678D}"/>
              </a:ext>
            </a:extLst>
          </p:cNvPr>
          <p:cNvSpPr/>
          <p:nvPr/>
        </p:nvSpPr>
        <p:spPr>
          <a:xfrm>
            <a:off x="692297" y="208"/>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 chevron 13">
            <a:extLst>
              <a:ext uri="{FF2B5EF4-FFF2-40B4-BE49-F238E27FC236}">
                <a16:creationId xmlns:a16="http://schemas.microsoft.com/office/drawing/2014/main" id="{8254FD98-782D-9672-533F-CEE9B599CC3D}"/>
              </a:ext>
            </a:extLst>
          </p:cNvPr>
          <p:cNvSpPr/>
          <p:nvPr/>
        </p:nvSpPr>
        <p:spPr>
          <a:xfrm>
            <a:off x="1365769" y="0"/>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hevron 20">
            <a:extLst>
              <a:ext uri="{FF2B5EF4-FFF2-40B4-BE49-F238E27FC236}">
                <a16:creationId xmlns:a16="http://schemas.microsoft.com/office/drawing/2014/main" id="{D24B43C9-257E-B8E6-029F-288116C18941}"/>
              </a:ext>
            </a:extLst>
          </p:cNvPr>
          <p:cNvSpPr/>
          <p:nvPr/>
        </p:nvSpPr>
        <p:spPr>
          <a:xfrm flipH="1">
            <a:off x="4572335" y="208"/>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 chevron 21">
            <a:extLst>
              <a:ext uri="{FF2B5EF4-FFF2-40B4-BE49-F238E27FC236}">
                <a16:creationId xmlns:a16="http://schemas.microsoft.com/office/drawing/2014/main" id="{5FC27724-FE45-3634-9F5A-7808504A110B}"/>
              </a:ext>
            </a:extLst>
          </p:cNvPr>
          <p:cNvSpPr/>
          <p:nvPr/>
        </p:nvSpPr>
        <p:spPr>
          <a:xfrm flipH="1">
            <a:off x="5245807" y="0"/>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E61293F8-8FCE-00DB-38C6-20949445AD5C}"/>
              </a:ext>
            </a:extLst>
          </p:cNvPr>
          <p:cNvSpPr/>
          <p:nvPr/>
        </p:nvSpPr>
        <p:spPr>
          <a:xfrm flipH="1">
            <a:off x="5915025" y="-208"/>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4" name="Image 23">
            <a:extLst>
              <a:ext uri="{FF2B5EF4-FFF2-40B4-BE49-F238E27FC236}">
                <a16:creationId xmlns:a16="http://schemas.microsoft.com/office/drawing/2014/main" id="{6E477B24-78A4-A1C1-75E0-F675D9EE8AA0}"/>
              </a:ext>
            </a:extLst>
          </p:cNvPr>
          <p:cNvPicPr>
            <a:picLocks noChangeAspect="1"/>
          </p:cNvPicPr>
          <p:nvPr/>
        </p:nvPicPr>
        <p:blipFill>
          <a:blip r:embed="rId2"/>
          <a:stretch>
            <a:fillRect/>
          </a:stretch>
        </p:blipFill>
        <p:spPr>
          <a:xfrm>
            <a:off x="2637488" y="25329"/>
            <a:ext cx="1598111" cy="1351707"/>
          </a:xfrm>
          <a:prstGeom prst="rect">
            <a:avLst/>
          </a:prstGeom>
        </p:spPr>
      </p:pic>
      <p:sp>
        <p:nvSpPr>
          <p:cNvPr id="6" name="Espace réservé du contenu 2">
            <a:extLst>
              <a:ext uri="{FF2B5EF4-FFF2-40B4-BE49-F238E27FC236}">
                <a16:creationId xmlns:a16="http://schemas.microsoft.com/office/drawing/2014/main" id="{3C02D6CD-6C37-A579-7DA7-2985F507A028}"/>
              </a:ext>
            </a:extLst>
          </p:cNvPr>
          <p:cNvSpPr txBox="1">
            <a:spLocks/>
          </p:cNvSpPr>
          <p:nvPr/>
        </p:nvSpPr>
        <p:spPr>
          <a:xfrm>
            <a:off x="584720" y="7068672"/>
            <a:ext cx="5915025" cy="10847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dirty="0"/>
              <a:t>À partir de 8h30 à la piste de BMX de Saint Sorlin en Valloire (26) </a:t>
            </a:r>
          </a:p>
        </p:txBody>
      </p:sp>
    </p:spTree>
    <p:extLst>
      <p:ext uri="{BB962C8B-B14F-4D97-AF65-F5344CB8AC3E}">
        <p14:creationId xmlns:p14="http://schemas.microsoft.com/office/powerpoint/2010/main" val="66276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ersonne, chaussures, habits&#10;&#10;Description générée automatiquement">
            <a:extLst>
              <a:ext uri="{FF2B5EF4-FFF2-40B4-BE49-F238E27FC236}">
                <a16:creationId xmlns:a16="http://schemas.microsoft.com/office/drawing/2014/main" id="{0A88CEA2-98AB-0A17-5A65-18793A3C6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906000"/>
          </a:xfrm>
          <a:prstGeom prst="rect">
            <a:avLst/>
          </a:prstGeom>
        </p:spPr>
      </p:pic>
    </p:spTree>
    <p:extLst>
      <p:ext uri="{BB962C8B-B14F-4D97-AF65-F5344CB8AC3E}">
        <p14:creationId xmlns:p14="http://schemas.microsoft.com/office/powerpoint/2010/main" val="77353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11534A-EC07-C85C-D9EB-2CFED6AD53B0}"/>
              </a:ext>
            </a:extLst>
          </p:cNvPr>
          <p:cNvSpPr>
            <a:spLocks noGrp="1"/>
          </p:cNvSpPr>
          <p:nvPr>
            <p:ph idx="1"/>
          </p:nvPr>
        </p:nvSpPr>
        <p:spPr>
          <a:xfrm>
            <a:off x="471487" y="1092220"/>
            <a:ext cx="5915025" cy="8788450"/>
          </a:xfrm>
        </p:spPr>
        <p:txBody>
          <a:bodyPr>
            <a:noAutofit/>
          </a:bodyPr>
          <a:lstStyle/>
          <a:p>
            <a:pPr marL="0" indent="0">
              <a:buNone/>
            </a:pPr>
            <a:r>
              <a:rPr lang="fr-FR" sz="2000" b="1" dirty="0">
                <a:solidFill>
                  <a:srgbClr val="006CEF"/>
                </a:solidFill>
              </a:rPr>
              <a:t>Horaires : </a:t>
            </a:r>
          </a:p>
          <a:p>
            <a:pPr marL="0" indent="0">
              <a:spcBef>
                <a:spcPts val="0"/>
              </a:spcBef>
              <a:buNone/>
            </a:pPr>
            <a:endParaRPr lang="fr-FR" sz="1200" dirty="0"/>
          </a:p>
          <a:p>
            <a:pPr marL="0" indent="0">
              <a:buNone/>
            </a:pPr>
            <a:r>
              <a:rPr lang="fr-FR" sz="1600" dirty="0"/>
              <a:t>9h 00 – 10 h 45 : Essais avec grille </a:t>
            </a:r>
          </a:p>
          <a:p>
            <a:pPr marL="0" indent="0">
              <a:buNone/>
            </a:pPr>
            <a:r>
              <a:rPr lang="fr-FR" sz="1600" dirty="0"/>
              <a:t>11h – 12 h 30 : Manches qualificative 1 et 2 </a:t>
            </a:r>
          </a:p>
          <a:p>
            <a:pPr marL="0" indent="0">
              <a:buNone/>
            </a:pPr>
            <a:r>
              <a:rPr lang="fr-FR" sz="1600" dirty="0"/>
              <a:t>12h 30 – 13 h 30 : Pause repas </a:t>
            </a:r>
          </a:p>
          <a:p>
            <a:pPr marL="0" indent="0">
              <a:buNone/>
            </a:pPr>
            <a:r>
              <a:rPr lang="fr-FR" sz="1600" dirty="0"/>
              <a:t>13h 30 : Reprise des courses jusqu’aux finales </a:t>
            </a:r>
          </a:p>
          <a:p>
            <a:pPr marL="0" indent="0">
              <a:buNone/>
            </a:pPr>
            <a:r>
              <a:rPr lang="fr-FR" sz="1600" dirty="0"/>
              <a:t>16 h 30 : Remise des récompenses </a:t>
            </a:r>
          </a:p>
          <a:p>
            <a:pPr marL="0" indent="0">
              <a:buNone/>
            </a:pPr>
            <a:endParaRPr lang="fr-FR" sz="1200" dirty="0"/>
          </a:p>
          <a:p>
            <a:pPr marL="0" indent="0">
              <a:buNone/>
            </a:pPr>
            <a:r>
              <a:rPr lang="fr-FR" sz="1600" dirty="0"/>
              <a:t>Attention ! Ce timing peut être soumis à des modifications horaires </a:t>
            </a:r>
          </a:p>
          <a:p>
            <a:pPr marL="0" indent="0">
              <a:buNone/>
            </a:pPr>
            <a:endParaRPr lang="fr-FR" sz="1200" dirty="0"/>
          </a:p>
          <a:p>
            <a:pPr marL="0" indent="0">
              <a:buNone/>
            </a:pPr>
            <a:r>
              <a:rPr lang="fr-FR" sz="2000" b="1" dirty="0">
                <a:solidFill>
                  <a:srgbClr val="006CEF"/>
                </a:solidFill>
              </a:rPr>
              <a:t>ENGAGEMENTS ET INSCRIPTIONS : </a:t>
            </a:r>
          </a:p>
          <a:p>
            <a:pPr marL="0" indent="0">
              <a:buNone/>
            </a:pPr>
            <a:endParaRPr lang="fr-FR" sz="1200" dirty="0"/>
          </a:p>
          <a:p>
            <a:pPr marL="0" indent="0">
              <a:buNone/>
            </a:pPr>
            <a:r>
              <a:rPr lang="fr-FR" sz="1600" dirty="0"/>
              <a:t>Les montants des engagements sont fixés à : </a:t>
            </a:r>
          </a:p>
          <a:p>
            <a:pPr>
              <a:buFontTx/>
              <a:buChar char="-"/>
            </a:pPr>
            <a:r>
              <a:rPr lang="fr-FR" sz="1600" dirty="0"/>
              <a:t>10 euros pour les U13 et moins </a:t>
            </a:r>
          </a:p>
          <a:p>
            <a:pPr>
              <a:buFontTx/>
              <a:buChar char="-"/>
            </a:pPr>
            <a:r>
              <a:rPr lang="fr-FR" sz="1600" dirty="0"/>
              <a:t>13 euros pour les U15 et plus (20“ et 24“) </a:t>
            </a:r>
          </a:p>
          <a:p>
            <a:pPr marL="0" indent="0">
              <a:buNone/>
            </a:pPr>
            <a:endParaRPr lang="fr-FR" sz="1200" dirty="0"/>
          </a:p>
          <a:p>
            <a:pPr marL="0" indent="0">
              <a:buNone/>
            </a:pPr>
            <a:r>
              <a:rPr lang="fr-FR" sz="1600" b="1" dirty="0"/>
              <a:t>Les inscriptions se feront obligatoirement par les clubs</a:t>
            </a:r>
            <a:r>
              <a:rPr lang="fr-FR" sz="1600" dirty="0"/>
              <a:t>, via le logiciel CICLE accessible sur le site internet de la FFC, </a:t>
            </a:r>
            <a:r>
              <a:rPr lang="fr-FR" sz="1600" b="1" dirty="0">
                <a:solidFill>
                  <a:srgbClr val="FF0000"/>
                </a:solidFill>
              </a:rPr>
              <a:t>avant le jeudi 14 septembre</a:t>
            </a:r>
            <a:r>
              <a:rPr lang="fr-FR" sz="1600" dirty="0"/>
              <a:t>. Passé ce délai, aucune inscription ne sera possible.</a:t>
            </a:r>
          </a:p>
          <a:p>
            <a:pPr marL="0" indent="0">
              <a:buNone/>
            </a:pPr>
            <a:endParaRPr lang="fr-FR" sz="1200" dirty="0"/>
          </a:p>
          <a:p>
            <a:pPr marL="0" indent="0">
              <a:buNone/>
            </a:pPr>
            <a:r>
              <a:rPr lang="fr-FR" sz="1600" dirty="0"/>
              <a:t>Le paiement s’effectuera sur place auprès du club organisateur. </a:t>
            </a:r>
          </a:p>
          <a:p>
            <a:pPr marL="0" indent="0">
              <a:buNone/>
            </a:pPr>
            <a:r>
              <a:rPr lang="fr-FR" sz="1600" dirty="0"/>
              <a:t>Toute absence devra être signalée par mail à : </a:t>
            </a:r>
            <a:r>
              <a:rPr lang="fr-FR" sz="1600" b="1" dirty="0">
                <a:solidFill>
                  <a:schemeClr val="accent1"/>
                </a:solidFill>
              </a:rPr>
              <a:t>smvt@laposte.net </a:t>
            </a:r>
            <a:r>
              <a:rPr lang="fr-FR" sz="1600" dirty="0"/>
              <a:t>avant le matin de la course. </a:t>
            </a:r>
          </a:p>
          <a:p>
            <a:pPr marL="0" indent="0">
              <a:buNone/>
            </a:pPr>
            <a:endParaRPr lang="fr-FR" sz="1200" dirty="0"/>
          </a:p>
          <a:p>
            <a:pPr marL="0" indent="0">
              <a:buNone/>
            </a:pPr>
            <a:r>
              <a:rPr lang="fr-FR" sz="1600" b="1" i="1" dirty="0"/>
              <a:t>Les désinscriptions seront prises en compte jusqu’au samedi 16 septembre 2023 à 20h00.</a:t>
            </a:r>
          </a:p>
          <a:p>
            <a:pPr marL="0" indent="0">
              <a:buNone/>
            </a:pPr>
            <a:r>
              <a:rPr lang="fr-FR" sz="1600" dirty="0"/>
              <a:t>Passé ce délai, l’inscription sera due (sauf si présentation d’un certificat médical). </a:t>
            </a:r>
          </a:p>
          <a:p>
            <a:pPr marL="0" indent="0">
              <a:buNone/>
            </a:pPr>
            <a:r>
              <a:rPr lang="fr-FR" sz="1600" b="1" i="1" dirty="0"/>
              <a:t>Aucune inscription ne sera acceptée le jour de la course</a:t>
            </a:r>
          </a:p>
        </p:txBody>
      </p:sp>
      <p:sp>
        <p:nvSpPr>
          <p:cNvPr id="7" name="Flèche : chevron 6">
            <a:extLst>
              <a:ext uri="{FF2B5EF4-FFF2-40B4-BE49-F238E27FC236}">
                <a16:creationId xmlns:a16="http://schemas.microsoft.com/office/drawing/2014/main" id="{55AB856D-F897-F0E5-2187-18FC96C9F422}"/>
              </a:ext>
            </a:extLst>
          </p:cNvPr>
          <p:cNvSpPr/>
          <p:nvPr/>
        </p:nvSpPr>
        <p:spPr>
          <a:xfrm>
            <a:off x="18825" y="0"/>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hevron 12">
            <a:extLst>
              <a:ext uri="{FF2B5EF4-FFF2-40B4-BE49-F238E27FC236}">
                <a16:creationId xmlns:a16="http://schemas.microsoft.com/office/drawing/2014/main" id="{69CB8FC1-0D48-0418-0950-6057678B678D}"/>
              </a:ext>
            </a:extLst>
          </p:cNvPr>
          <p:cNvSpPr/>
          <p:nvPr/>
        </p:nvSpPr>
        <p:spPr>
          <a:xfrm>
            <a:off x="692297" y="208"/>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 chevron 13">
            <a:extLst>
              <a:ext uri="{FF2B5EF4-FFF2-40B4-BE49-F238E27FC236}">
                <a16:creationId xmlns:a16="http://schemas.microsoft.com/office/drawing/2014/main" id="{8254FD98-782D-9672-533F-CEE9B599CC3D}"/>
              </a:ext>
            </a:extLst>
          </p:cNvPr>
          <p:cNvSpPr/>
          <p:nvPr/>
        </p:nvSpPr>
        <p:spPr>
          <a:xfrm>
            <a:off x="1365769" y="0"/>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hevron 20">
            <a:extLst>
              <a:ext uri="{FF2B5EF4-FFF2-40B4-BE49-F238E27FC236}">
                <a16:creationId xmlns:a16="http://schemas.microsoft.com/office/drawing/2014/main" id="{D24B43C9-257E-B8E6-029F-288116C18941}"/>
              </a:ext>
            </a:extLst>
          </p:cNvPr>
          <p:cNvSpPr/>
          <p:nvPr/>
        </p:nvSpPr>
        <p:spPr>
          <a:xfrm flipH="1">
            <a:off x="4572335" y="208"/>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 chevron 21">
            <a:extLst>
              <a:ext uri="{FF2B5EF4-FFF2-40B4-BE49-F238E27FC236}">
                <a16:creationId xmlns:a16="http://schemas.microsoft.com/office/drawing/2014/main" id="{5FC27724-FE45-3634-9F5A-7808504A110B}"/>
              </a:ext>
            </a:extLst>
          </p:cNvPr>
          <p:cNvSpPr/>
          <p:nvPr/>
        </p:nvSpPr>
        <p:spPr>
          <a:xfrm flipH="1">
            <a:off x="5245807" y="0"/>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E61293F8-8FCE-00DB-38C6-20949445AD5C}"/>
              </a:ext>
            </a:extLst>
          </p:cNvPr>
          <p:cNvSpPr/>
          <p:nvPr/>
        </p:nvSpPr>
        <p:spPr>
          <a:xfrm flipH="1">
            <a:off x="5915025" y="-208"/>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 name="Image 1">
            <a:extLst>
              <a:ext uri="{FF2B5EF4-FFF2-40B4-BE49-F238E27FC236}">
                <a16:creationId xmlns:a16="http://schemas.microsoft.com/office/drawing/2014/main" id="{F724BC04-3151-3762-16A5-53CEDFCB43F2}"/>
              </a:ext>
            </a:extLst>
          </p:cNvPr>
          <p:cNvPicPr>
            <a:picLocks noChangeAspect="1"/>
          </p:cNvPicPr>
          <p:nvPr/>
        </p:nvPicPr>
        <p:blipFill>
          <a:blip r:embed="rId2"/>
          <a:stretch>
            <a:fillRect/>
          </a:stretch>
        </p:blipFill>
        <p:spPr>
          <a:xfrm>
            <a:off x="2923256" y="-208"/>
            <a:ext cx="1030313" cy="871804"/>
          </a:xfrm>
          <a:prstGeom prst="rect">
            <a:avLst/>
          </a:prstGeom>
        </p:spPr>
      </p:pic>
    </p:spTree>
    <p:extLst>
      <p:ext uri="{BB962C8B-B14F-4D97-AF65-F5344CB8AC3E}">
        <p14:creationId xmlns:p14="http://schemas.microsoft.com/office/powerpoint/2010/main" val="101071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11534A-EC07-C85C-D9EB-2CFED6AD53B0}"/>
              </a:ext>
            </a:extLst>
          </p:cNvPr>
          <p:cNvSpPr>
            <a:spLocks noGrp="1"/>
          </p:cNvSpPr>
          <p:nvPr>
            <p:ph idx="1"/>
          </p:nvPr>
        </p:nvSpPr>
        <p:spPr>
          <a:xfrm>
            <a:off x="471487" y="1149016"/>
            <a:ext cx="6131019" cy="8646458"/>
          </a:xfrm>
        </p:spPr>
        <p:txBody>
          <a:bodyPr>
            <a:normAutofit fontScale="40000" lnSpcReduction="20000"/>
          </a:bodyPr>
          <a:lstStyle/>
          <a:p>
            <a:pPr marL="0" indent="0">
              <a:lnSpc>
                <a:spcPct val="100000"/>
              </a:lnSpc>
              <a:buNone/>
            </a:pPr>
            <a:r>
              <a:rPr lang="fr-FR" sz="5000" b="1" dirty="0">
                <a:solidFill>
                  <a:srgbClr val="006CEF"/>
                </a:solidFill>
              </a:rPr>
              <a:t>Règlement Technique  :</a:t>
            </a:r>
          </a:p>
          <a:p>
            <a:pPr marL="0" indent="0">
              <a:lnSpc>
                <a:spcPct val="100000"/>
              </a:lnSpc>
              <a:buNone/>
            </a:pPr>
            <a:endParaRPr lang="fr-FR" sz="1000" b="1" dirty="0">
              <a:solidFill>
                <a:srgbClr val="006CEF"/>
              </a:solidFill>
            </a:endParaRPr>
          </a:p>
          <a:p>
            <a:pPr marL="0" indent="0">
              <a:lnSpc>
                <a:spcPct val="100000"/>
              </a:lnSpc>
              <a:buNone/>
            </a:pPr>
            <a:r>
              <a:rPr lang="fr-FR" sz="4000" dirty="0"/>
              <a:t>La course est ouverte à tous les pilotes licenciés FFC en 2023.</a:t>
            </a:r>
          </a:p>
          <a:p>
            <a:pPr marL="0" indent="0">
              <a:lnSpc>
                <a:spcPct val="100000"/>
              </a:lnSpc>
              <a:buNone/>
            </a:pPr>
            <a:r>
              <a:rPr lang="fr-FR" sz="4000" dirty="0"/>
              <a:t>Le règlement 2023 « Trophée des Trophées Drôme-Ardèche BMX » ainsi que le règlement national en cours seront les règlements de référence.</a:t>
            </a:r>
          </a:p>
          <a:p>
            <a:pPr marL="0" indent="0">
              <a:lnSpc>
                <a:spcPct val="100000"/>
              </a:lnSpc>
              <a:buNone/>
            </a:pPr>
            <a:r>
              <a:rPr lang="fr-FR" sz="4000" b="1" dirty="0">
                <a:solidFill>
                  <a:srgbClr val="FF0000"/>
                </a:solidFill>
              </a:rPr>
              <a:t>Plaque frontale et latérale obligatoire.</a:t>
            </a:r>
          </a:p>
          <a:p>
            <a:pPr marL="0" indent="0">
              <a:lnSpc>
                <a:spcPct val="100000"/>
              </a:lnSpc>
              <a:buNone/>
            </a:pPr>
            <a:r>
              <a:rPr lang="fr-FR" sz="4000" dirty="0"/>
              <a:t>Les pilotes ayant des licences </a:t>
            </a:r>
            <a:r>
              <a:rPr lang="fr-FR" sz="4000" dirty="0" err="1"/>
              <a:t>Pass’Loisir</a:t>
            </a:r>
            <a:r>
              <a:rPr lang="fr-FR" sz="4000" dirty="0"/>
              <a:t> ne sont pas acceptés.</a:t>
            </a:r>
          </a:p>
          <a:p>
            <a:pPr marL="0" indent="0">
              <a:lnSpc>
                <a:spcPct val="100000"/>
              </a:lnSpc>
              <a:buNone/>
            </a:pPr>
            <a:r>
              <a:rPr lang="fr-FR" sz="4000" dirty="0"/>
              <a:t>Pour s’inscrire avec une licence </a:t>
            </a:r>
            <a:r>
              <a:rPr lang="fr-FR" sz="4000" dirty="0" err="1"/>
              <a:t>Pass</a:t>
            </a:r>
            <a:r>
              <a:rPr lang="fr-FR" sz="4000" dirty="0"/>
              <a:t> Accueil Jeune (moins de 17 ans) ou </a:t>
            </a:r>
            <a:r>
              <a:rPr lang="fr-FR" sz="4000" dirty="0" err="1"/>
              <a:t>Pass</a:t>
            </a:r>
            <a:r>
              <a:rPr lang="fr-FR" sz="4000" dirty="0"/>
              <a:t> Découverte (17 ans et plus), les pilotes devront envoyer leur inscription par mail à :</a:t>
            </a:r>
            <a:r>
              <a:rPr lang="fr-FR" sz="4000" b="1" dirty="0">
                <a:solidFill>
                  <a:srgbClr val="7030A0"/>
                </a:solidFill>
              </a:rPr>
              <a:t> </a:t>
            </a:r>
            <a:r>
              <a:rPr lang="fr-FR" sz="4000" b="1" dirty="0">
                <a:solidFill>
                  <a:schemeClr val="accent1"/>
                </a:solidFill>
              </a:rPr>
              <a:t>smvt@laposte.net</a:t>
            </a:r>
            <a:r>
              <a:rPr lang="fr-FR" sz="4000" dirty="0"/>
              <a:t>, en joignant une copie de leur certificat médical et de leur licence si c’est le cas, le tout avant le samedi 16 septembre 2023 12H00.</a:t>
            </a:r>
          </a:p>
          <a:p>
            <a:pPr marL="0" indent="0">
              <a:lnSpc>
                <a:spcPct val="100000"/>
              </a:lnSpc>
              <a:buNone/>
            </a:pPr>
            <a:r>
              <a:rPr lang="fr-FR" sz="4000" dirty="0"/>
              <a:t>La liste des pilotes par catégorie sera affichée avant les essais. Les pilotes devront vérifier qu’ils sont bien inscrits dans la bonne catégorie. Ils devront signaler les erreurs avant 10h30. </a:t>
            </a:r>
          </a:p>
          <a:p>
            <a:pPr marL="0" indent="0">
              <a:lnSpc>
                <a:spcPct val="100000"/>
              </a:lnSpc>
              <a:buNone/>
            </a:pPr>
            <a:r>
              <a:rPr lang="fr-FR" sz="4000" dirty="0"/>
              <a:t>Passé ce délai, aucune réclamation sur les inscriptions ne sera acceptée.</a:t>
            </a:r>
          </a:p>
          <a:p>
            <a:pPr marL="0" indent="0">
              <a:lnSpc>
                <a:spcPct val="100000"/>
              </a:lnSpc>
              <a:buNone/>
            </a:pPr>
            <a:r>
              <a:rPr lang="fr-FR" sz="4000" dirty="0"/>
              <a:t>Seuls les responsables de club pourront venir au secrétariat pour toute réclamation.</a:t>
            </a:r>
          </a:p>
          <a:p>
            <a:pPr marL="0" indent="0">
              <a:lnSpc>
                <a:spcPct val="100000"/>
              </a:lnSpc>
              <a:buNone/>
            </a:pPr>
            <a:r>
              <a:rPr lang="fr-FR" sz="4000" b="1" dirty="0">
                <a:solidFill>
                  <a:srgbClr val="FF0000"/>
                </a:solidFill>
              </a:rPr>
              <a:t>AUCUN PILOTE NE PRENDRA LE DEPART S'IL NE PEUT JUSTIFIER D’UNE LICENCE</a:t>
            </a:r>
          </a:p>
          <a:p>
            <a:pPr marL="0" indent="0">
              <a:lnSpc>
                <a:spcPct val="100000"/>
              </a:lnSpc>
              <a:buNone/>
            </a:pPr>
            <a:r>
              <a:rPr lang="fr-FR" sz="4000" dirty="0"/>
              <a:t>Les responsables de club ou entraîneurs devront informer les pilotes de la réglementation FFC en vigueur pour les tenues vestimentaires ainsi que pour les vélos. </a:t>
            </a:r>
          </a:p>
          <a:p>
            <a:pPr marL="0" indent="0">
              <a:lnSpc>
                <a:spcPct val="100000"/>
              </a:lnSpc>
              <a:buNone/>
            </a:pPr>
            <a:r>
              <a:rPr lang="fr-FR" sz="4000" dirty="0"/>
              <a:t>Hormis le club organisateur, les clubs doivent fournir au minimum un arbitre licencié FFC ou un bénévole. À partir de 15 pilotes inscrits à la course les clubs </a:t>
            </a:r>
          </a:p>
          <a:p>
            <a:pPr marL="0" indent="0">
              <a:lnSpc>
                <a:spcPct val="100000"/>
              </a:lnSpc>
              <a:buNone/>
            </a:pPr>
            <a:r>
              <a:rPr lang="fr-FR" sz="4000" dirty="0"/>
              <a:t>doivent fournir deux personnes minima dont un licencié (soit un maximum de 2 personnes /club). </a:t>
            </a:r>
          </a:p>
          <a:p>
            <a:pPr marL="0" indent="0">
              <a:lnSpc>
                <a:spcPct val="100000"/>
              </a:lnSpc>
              <a:buNone/>
            </a:pPr>
            <a:endParaRPr lang="fr-FR" sz="2500" dirty="0"/>
          </a:p>
          <a:p>
            <a:pPr marL="0" indent="0">
              <a:lnSpc>
                <a:spcPct val="100000"/>
              </a:lnSpc>
              <a:buNone/>
            </a:pPr>
            <a:r>
              <a:rPr lang="fr-FR" sz="5000" b="1" dirty="0">
                <a:solidFill>
                  <a:srgbClr val="006CEF"/>
                </a:solidFill>
              </a:rPr>
              <a:t>Déroulement de la course : </a:t>
            </a:r>
          </a:p>
          <a:p>
            <a:pPr marL="0" indent="0">
              <a:lnSpc>
                <a:spcPct val="100000"/>
              </a:lnSpc>
              <a:buNone/>
            </a:pPr>
            <a:endParaRPr lang="fr-FR" sz="1300" dirty="0"/>
          </a:p>
          <a:p>
            <a:pPr marL="0" indent="0">
              <a:lnSpc>
                <a:spcPct val="100000"/>
              </a:lnSpc>
              <a:buNone/>
            </a:pPr>
            <a:r>
              <a:rPr lang="fr-FR" sz="4000" dirty="0"/>
              <a:t>Le Trophée de la Valloire se déroulera en 4 manches qualificatives brassées avec finales pour tous (finales A, finales B, finales C, finales D, </a:t>
            </a:r>
            <a:r>
              <a:rPr lang="fr-FR" sz="4000" dirty="0" err="1"/>
              <a:t>etc</a:t>
            </a:r>
            <a:r>
              <a:rPr lang="fr-FR" sz="4000" dirty="0"/>
              <a:t>).</a:t>
            </a:r>
          </a:p>
        </p:txBody>
      </p:sp>
      <p:sp>
        <p:nvSpPr>
          <p:cNvPr id="7" name="Flèche : chevron 6">
            <a:extLst>
              <a:ext uri="{FF2B5EF4-FFF2-40B4-BE49-F238E27FC236}">
                <a16:creationId xmlns:a16="http://schemas.microsoft.com/office/drawing/2014/main" id="{55AB856D-F897-F0E5-2187-18FC96C9F422}"/>
              </a:ext>
            </a:extLst>
          </p:cNvPr>
          <p:cNvSpPr/>
          <p:nvPr/>
        </p:nvSpPr>
        <p:spPr>
          <a:xfrm>
            <a:off x="18825" y="0"/>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hevron 12">
            <a:extLst>
              <a:ext uri="{FF2B5EF4-FFF2-40B4-BE49-F238E27FC236}">
                <a16:creationId xmlns:a16="http://schemas.microsoft.com/office/drawing/2014/main" id="{69CB8FC1-0D48-0418-0950-6057678B678D}"/>
              </a:ext>
            </a:extLst>
          </p:cNvPr>
          <p:cNvSpPr/>
          <p:nvPr/>
        </p:nvSpPr>
        <p:spPr>
          <a:xfrm>
            <a:off x="692297" y="208"/>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 chevron 13">
            <a:extLst>
              <a:ext uri="{FF2B5EF4-FFF2-40B4-BE49-F238E27FC236}">
                <a16:creationId xmlns:a16="http://schemas.microsoft.com/office/drawing/2014/main" id="{8254FD98-782D-9672-533F-CEE9B599CC3D}"/>
              </a:ext>
            </a:extLst>
          </p:cNvPr>
          <p:cNvSpPr/>
          <p:nvPr/>
        </p:nvSpPr>
        <p:spPr>
          <a:xfrm>
            <a:off x="1365769" y="0"/>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hevron 20">
            <a:extLst>
              <a:ext uri="{FF2B5EF4-FFF2-40B4-BE49-F238E27FC236}">
                <a16:creationId xmlns:a16="http://schemas.microsoft.com/office/drawing/2014/main" id="{D24B43C9-257E-B8E6-029F-288116C18941}"/>
              </a:ext>
            </a:extLst>
          </p:cNvPr>
          <p:cNvSpPr/>
          <p:nvPr/>
        </p:nvSpPr>
        <p:spPr>
          <a:xfrm flipH="1">
            <a:off x="4572335" y="208"/>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 chevron 21">
            <a:extLst>
              <a:ext uri="{FF2B5EF4-FFF2-40B4-BE49-F238E27FC236}">
                <a16:creationId xmlns:a16="http://schemas.microsoft.com/office/drawing/2014/main" id="{5FC27724-FE45-3634-9F5A-7808504A110B}"/>
              </a:ext>
            </a:extLst>
          </p:cNvPr>
          <p:cNvSpPr/>
          <p:nvPr/>
        </p:nvSpPr>
        <p:spPr>
          <a:xfrm flipH="1">
            <a:off x="5245807" y="0"/>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E61293F8-8FCE-00DB-38C6-20949445AD5C}"/>
              </a:ext>
            </a:extLst>
          </p:cNvPr>
          <p:cNvSpPr/>
          <p:nvPr/>
        </p:nvSpPr>
        <p:spPr>
          <a:xfrm flipH="1">
            <a:off x="5915025" y="-208"/>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 name="Image 1">
            <a:extLst>
              <a:ext uri="{FF2B5EF4-FFF2-40B4-BE49-F238E27FC236}">
                <a16:creationId xmlns:a16="http://schemas.microsoft.com/office/drawing/2014/main" id="{AA67EFB1-CC5C-4EFF-742C-8D2385F01649}"/>
              </a:ext>
            </a:extLst>
          </p:cNvPr>
          <p:cNvPicPr>
            <a:picLocks noChangeAspect="1"/>
          </p:cNvPicPr>
          <p:nvPr/>
        </p:nvPicPr>
        <p:blipFill>
          <a:blip r:embed="rId2"/>
          <a:stretch>
            <a:fillRect/>
          </a:stretch>
        </p:blipFill>
        <p:spPr>
          <a:xfrm>
            <a:off x="2923256" y="0"/>
            <a:ext cx="1030313" cy="871804"/>
          </a:xfrm>
          <a:prstGeom prst="rect">
            <a:avLst/>
          </a:prstGeom>
        </p:spPr>
      </p:pic>
    </p:spTree>
    <p:extLst>
      <p:ext uri="{BB962C8B-B14F-4D97-AF65-F5344CB8AC3E}">
        <p14:creationId xmlns:p14="http://schemas.microsoft.com/office/powerpoint/2010/main" val="85105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11534A-EC07-C85C-D9EB-2CFED6AD53B0}"/>
              </a:ext>
            </a:extLst>
          </p:cNvPr>
          <p:cNvSpPr>
            <a:spLocks noGrp="1"/>
          </p:cNvSpPr>
          <p:nvPr>
            <p:ph idx="1"/>
          </p:nvPr>
        </p:nvSpPr>
        <p:spPr>
          <a:xfrm>
            <a:off x="199012" y="947461"/>
            <a:ext cx="6459975" cy="3928736"/>
          </a:xfrm>
        </p:spPr>
        <p:txBody>
          <a:bodyPr>
            <a:normAutofit fontScale="92500" lnSpcReduction="10000"/>
          </a:bodyPr>
          <a:lstStyle/>
          <a:p>
            <a:pPr marL="0" indent="0">
              <a:lnSpc>
                <a:spcPct val="100000"/>
              </a:lnSpc>
              <a:buNone/>
            </a:pPr>
            <a:r>
              <a:rPr lang="fr-FR" sz="2000" b="1" dirty="0">
                <a:solidFill>
                  <a:srgbClr val="006CEF"/>
                </a:solidFill>
              </a:rPr>
              <a:t>LES CATEGORIES :</a:t>
            </a:r>
          </a:p>
          <a:p>
            <a:pPr marL="0" indent="0">
              <a:lnSpc>
                <a:spcPct val="100000"/>
              </a:lnSpc>
              <a:buNone/>
            </a:pPr>
            <a:endParaRPr lang="fr-FR" sz="500" dirty="0">
              <a:highlight>
                <a:srgbClr val="FFFF00"/>
              </a:highlight>
            </a:endParaRPr>
          </a:p>
          <a:p>
            <a:pPr marL="0" indent="0">
              <a:lnSpc>
                <a:spcPct val="100000"/>
              </a:lnSpc>
              <a:buNone/>
            </a:pPr>
            <a:r>
              <a:rPr lang="fr-FR" sz="1700" dirty="0"/>
              <a:t>Pour les 4 manches, les catégories seront regroupées s’il y a moins de 4 pilotes inscrits. </a:t>
            </a:r>
          </a:p>
          <a:p>
            <a:pPr marL="0" indent="0">
              <a:lnSpc>
                <a:spcPct val="100000"/>
              </a:lnSpc>
              <a:buNone/>
            </a:pPr>
            <a:r>
              <a:rPr lang="fr-FR" sz="1700" dirty="0"/>
              <a:t>Lors des finales, les catégories regroupées seront séparées. Chaque pilote recevra une récompense pour le classement de sa catégorie.</a:t>
            </a:r>
          </a:p>
          <a:p>
            <a:pPr marL="0" indent="0">
              <a:lnSpc>
                <a:spcPct val="100000"/>
              </a:lnSpc>
              <a:buNone/>
            </a:pPr>
            <a:r>
              <a:rPr lang="fr-FR" sz="1700" dirty="0"/>
              <a:t>Particularités concernant les féminines : Si les filles sont moins de 4 inscrites elles rouleront obligatoirement avec les garçons sauf pour les catégories Minimes/Cadettes et 17 ans et plus. </a:t>
            </a:r>
          </a:p>
          <a:p>
            <a:pPr marL="0" indent="0">
              <a:lnSpc>
                <a:spcPct val="100000"/>
              </a:lnSpc>
              <a:buNone/>
            </a:pPr>
            <a:r>
              <a:rPr lang="fr-FR" sz="1700" dirty="0"/>
              <a:t>Les féminines auront un classement séparé pour la remise des récompenses et seront récompensées dans leur catégorie « féminines ». </a:t>
            </a:r>
          </a:p>
          <a:p>
            <a:pPr marL="0" indent="0">
              <a:lnSpc>
                <a:spcPct val="100000"/>
              </a:lnSpc>
              <a:buNone/>
            </a:pPr>
            <a:r>
              <a:rPr lang="fr-FR" sz="1700" dirty="0"/>
              <a:t>Les filles (roulant avec les garçons) qui participeront à la finale seront récompensées dans le cadre de cette finale ainsi que dans leur catégorie « féminines ». </a:t>
            </a:r>
          </a:p>
        </p:txBody>
      </p:sp>
      <p:sp>
        <p:nvSpPr>
          <p:cNvPr id="7" name="Flèche : chevron 6">
            <a:extLst>
              <a:ext uri="{FF2B5EF4-FFF2-40B4-BE49-F238E27FC236}">
                <a16:creationId xmlns:a16="http://schemas.microsoft.com/office/drawing/2014/main" id="{55AB856D-F897-F0E5-2187-18FC96C9F422}"/>
              </a:ext>
            </a:extLst>
          </p:cNvPr>
          <p:cNvSpPr/>
          <p:nvPr/>
        </p:nvSpPr>
        <p:spPr>
          <a:xfrm>
            <a:off x="18825" y="0"/>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hevron 12">
            <a:extLst>
              <a:ext uri="{FF2B5EF4-FFF2-40B4-BE49-F238E27FC236}">
                <a16:creationId xmlns:a16="http://schemas.microsoft.com/office/drawing/2014/main" id="{69CB8FC1-0D48-0418-0950-6057678B678D}"/>
              </a:ext>
            </a:extLst>
          </p:cNvPr>
          <p:cNvSpPr/>
          <p:nvPr/>
        </p:nvSpPr>
        <p:spPr>
          <a:xfrm>
            <a:off x="692297" y="208"/>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 chevron 13">
            <a:extLst>
              <a:ext uri="{FF2B5EF4-FFF2-40B4-BE49-F238E27FC236}">
                <a16:creationId xmlns:a16="http://schemas.microsoft.com/office/drawing/2014/main" id="{8254FD98-782D-9672-533F-CEE9B599CC3D}"/>
              </a:ext>
            </a:extLst>
          </p:cNvPr>
          <p:cNvSpPr/>
          <p:nvPr/>
        </p:nvSpPr>
        <p:spPr>
          <a:xfrm>
            <a:off x="1365769" y="0"/>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hevron 20">
            <a:extLst>
              <a:ext uri="{FF2B5EF4-FFF2-40B4-BE49-F238E27FC236}">
                <a16:creationId xmlns:a16="http://schemas.microsoft.com/office/drawing/2014/main" id="{D24B43C9-257E-B8E6-029F-288116C18941}"/>
              </a:ext>
            </a:extLst>
          </p:cNvPr>
          <p:cNvSpPr/>
          <p:nvPr/>
        </p:nvSpPr>
        <p:spPr>
          <a:xfrm flipH="1">
            <a:off x="4572335" y="208"/>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 chevron 21">
            <a:extLst>
              <a:ext uri="{FF2B5EF4-FFF2-40B4-BE49-F238E27FC236}">
                <a16:creationId xmlns:a16="http://schemas.microsoft.com/office/drawing/2014/main" id="{5FC27724-FE45-3634-9F5A-7808504A110B}"/>
              </a:ext>
            </a:extLst>
          </p:cNvPr>
          <p:cNvSpPr/>
          <p:nvPr/>
        </p:nvSpPr>
        <p:spPr>
          <a:xfrm flipH="1">
            <a:off x="5245807" y="0"/>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E61293F8-8FCE-00DB-38C6-20949445AD5C}"/>
              </a:ext>
            </a:extLst>
          </p:cNvPr>
          <p:cNvSpPr/>
          <p:nvPr/>
        </p:nvSpPr>
        <p:spPr>
          <a:xfrm flipH="1">
            <a:off x="5915025" y="-208"/>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10" name="Tableau 9">
            <a:extLst>
              <a:ext uri="{FF2B5EF4-FFF2-40B4-BE49-F238E27FC236}">
                <a16:creationId xmlns:a16="http://schemas.microsoft.com/office/drawing/2014/main" id="{ECFD878E-98E8-5C7F-8F1F-7B56CAEA1282}"/>
              </a:ext>
            </a:extLst>
          </p:cNvPr>
          <p:cNvGraphicFramePr>
            <a:graphicFrameLocks noGrp="1"/>
          </p:cNvGraphicFramePr>
          <p:nvPr>
            <p:extLst>
              <p:ext uri="{D42A27DB-BD31-4B8C-83A1-F6EECF244321}">
                <p14:modId xmlns:p14="http://schemas.microsoft.com/office/powerpoint/2010/main" val="2366325868"/>
              </p:ext>
            </p:extLst>
          </p:nvPr>
        </p:nvGraphicFramePr>
        <p:xfrm>
          <a:off x="199012" y="4744057"/>
          <a:ext cx="6508145" cy="5161735"/>
        </p:xfrm>
        <a:graphic>
          <a:graphicData uri="http://schemas.openxmlformats.org/drawingml/2006/table">
            <a:tbl>
              <a:tblPr firstRow="1" firstCol="1" bandRow="1"/>
              <a:tblGrid>
                <a:gridCol w="2813168">
                  <a:extLst>
                    <a:ext uri="{9D8B030D-6E8A-4147-A177-3AD203B41FA5}">
                      <a16:colId xmlns:a16="http://schemas.microsoft.com/office/drawing/2014/main" val="4028196546"/>
                    </a:ext>
                  </a:extLst>
                </a:gridCol>
                <a:gridCol w="1887740">
                  <a:extLst>
                    <a:ext uri="{9D8B030D-6E8A-4147-A177-3AD203B41FA5}">
                      <a16:colId xmlns:a16="http://schemas.microsoft.com/office/drawing/2014/main" val="2095231877"/>
                    </a:ext>
                  </a:extLst>
                </a:gridCol>
                <a:gridCol w="1807237">
                  <a:extLst>
                    <a:ext uri="{9D8B030D-6E8A-4147-A177-3AD203B41FA5}">
                      <a16:colId xmlns:a16="http://schemas.microsoft.com/office/drawing/2014/main" val="3120658000"/>
                    </a:ext>
                  </a:extLst>
                </a:gridCol>
              </a:tblGrid>
              <a:tr h="288282">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U7 </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6 ans et moins Nés en 2017 et après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016556"/>
                  </a:ext>
                </a:extLst>
              </a:tr>
              <a:tr h="284487">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U9</a:t>
                      </a:r>
                      <a:r>
                        <a:rPr lang="fr-FR" sz="1100" kern="100">
                          <a:effectLst/>
                          <a:latin typeface="Calibri" panose="020F0502020204030204" pitchFamily="34" charset="0"/>
                          <a:ea typeface="Calibri" panose="020F0502020204030204" pitchFamily="34" charset="0"/>
                          <a:cs typeface="Times New Roman" panose="02020603050405020304" pitchFamily="18" charset="0"/>
                        </a:rPr>
                        <a:t> – 7 ans Nés en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185148"/>
                  </a:ext>
                </a:extLst>
              </a:tr>
              <a:tr h="278475">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U9</a:t>
                      </a:r>
                      <a:r>
                        <a:rPr lang="fr-FR" sz="1100" kern="100">
                          <a:effectLst/>
                          <a:latin typeface="Calibri" panose="020F0502020204030204" pitchFamily="34" charset="0"/>
                          <a:ea typeface="Calibri" panose="020F0502020204030204" pitchFamily="34" charset="0"/>
                          <a:cs typeface="Times New Roman" panose="02020603050405020304" pitchFamily="18" charset="0"/>
                        </a:rPr>
                        <a:t> – 8 ans Nés en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705131"/>
                  </a:ext>
                </a:extLst>
              </a:tr>
              <a:tr h="320388">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U11</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 9 ans Nés en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363747"/>
                  </a:ext>
                </a:extLst>
              </a:tr>
              <a:tr h="312706">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U11</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 10 ans Nés en 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29444"/>
                  </a:ext>
                </a:extLst>
              </a:tr>
              <a:tr h="327786">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U13</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 11 ans Nés en 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016294"/>
                  </a:ext>
                </a:extLst>
              </a:tr>
              <a:tr h="321820">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U13</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 12 ans Nés en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28200"/>
                  </a:ext>
                </a:extLst>
              </a:tr>
              <a:tr h="330793">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U15 </a:t>
                      </a:r>
                      <a:r>
                        <a:rPr lang="fr-FR" sz="1100" kern="100">
                          <a:effectLst/>
                          <a:latin typeface="Calibri" panose="020F0502020204030204" pitchFamily="34" charset="0"/>
                          <a:ea typeface="Calibri" panose="020F0502020204030204" pitchFamily="34" charset="0"/>
                          <a:cs typeface="Times New Roman" panose="02020603050405020304" pitchFamily="18" charset="0"/>
                        </a:rPr>
                        <a:t>– 13 / 14 ans Nés en 2009 – 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Garçons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67089126"/>
                  </a:ext>
                </a:extLst>
              </a:tr>
              <a:tr h="323793">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U15 / U17</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Nées en 2007 - 2010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Femmes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334252"/>
                  </a:ext>
                </a:extLst>
              </a:tr>
              <a:tr h="335278">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U17 </a:t>
                      </a:r>
                      <a:r>
                        <a:rPr lang="fr-FR" sz="1100" kern="100">
                          <a:effectLst/>
                          <a:latin typeface="Calibri" panose="020F0502020204030204" pitchFamily="34" charset="0"/>
                          <a:ea typeface="Calibri" panose="020F0502020204030204" pitchFamily="34" charset="0"/>
                          <a:cs typeface="Times New Roman" panose="02020603050405020304" pitchFamily="18" charset="0"/>
                        </a:rPr>
                        <a:t>– 15 / 16 ans Nés en 2007 et 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Garçons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20070153"/>
                  </a:ext>
                </a:extLst>
              </a:tr>
              <a:tr h="321773">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17 ans et plus</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Nées en 2006 et avant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Femmes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434986"/>
                  </a:ext>
                </a:extLst>
              </a:tr>
              <a:tr h="440214">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17 ans et plus (U19 et +)</a:t>
                      </a:r>
                      <a:r>
                        <a:rPr lang="fr-FR" sz="1100" kern="100">
                          <a:effectLst/>
                          <a:latin typeface="Calibri" panose="020F0502020204030204" pitchFamily="34" charset="0"/>
                          <a:ea typeface="Calibri" panose="020F0502020204030204" pitchFamily="34" charset="0"/>
                          <a:cs typeface="Times New Roman" panose="02020603050405020304" pitchFamily="18" charset="0"/>
                        </a:rPr>
                        <a:t> Nés en 2006 et avant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Hommes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06376577"/>
                  </a:ext>
                </a:extLst>
              </a:tr>
              <a:tr h="315060">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Cruiser U15 / U17</a:t>
                      </a:r>
                      <a:r>
                        <a:rPr lang="fr-FR" sz="1100" kern="100">
                          <a:effectLst/>
                          <a:latin typeface="Calibri" panose="020F0502020204030204" pitchFamily="34" charset="0"/>
                          <a:ea typeface="Calibri" panose="020F0502020204030204" pitchFamily="34" charset="0"/>
                          <a:cs typeface="Times New Roman" panose="02020603050405020304" pitchFamily="18" charset="0"/>
                        </a:rPr>
                        <a:t> Nés entre 2007 et 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571500" algn="l"/>
                        </a:tabLs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Garçons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Filles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406905"/>
                  </a:ext>
                </a:extLst>
              </a:tr>
              <a:tr h="350619">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Cruiser 17 et plus</a:t>
                      </a:r>
                      <a:r>
                        <a:rPr lang="fr-FR" sz="1100" kern="100">
                          <a:effectLst/>
                          <a:latin typeface="Calibri" panose="020F0502020204030204" pitchFamily="34" charset="0"/>
                          <a:ea typeface="Calibri" panose="020F0502020204030204" pitchFamily="34" charset="0"/>
                          <a:cs typeface="Times New Roman" panose="02020603050405020304" pitchFamily="18" charset="0"/>
                        </a:rPr>
                        <a:t> Nées en 2006 et avant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Femmes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695387"/>
                  </a:ext>
                </a:extLst>
              </a:tr>
              <a:tr h="328680">
                <a:tc>
                  <a:txBody>
                    <a:bodyPr/>
                    <a:lstStyle/>
                    <a:p>
                      <a:pPr>
                        <a:lnSpc>
                          <a:spcPct val="107000"/>
                        </a:lnSpc>
                        <a:spcAft>
                          <a:spcPts val="800"/>
                        </a:spcAft>
                      </a:pPr>
                      <a:r>
                        <a:rPr lang="fr-FR" sz="1100" b="1" kern="100">
                          <a:effectLst/>
                          <a:latin typeface="Calibri" panose="020F0502020204030204" pitchFamily="34" charset="0"/>
                          <a:ea typeface="Calibri" panose="020F0502020204030204" pitchFamily="34" charset="0"/>
                          <a:cs typeface="Times New Roman" panose="02020603050405020304" pitchFamily="18" charset="0"/>
                        </a:rPr>
                        <a:t>Cruiser 17/39 ans</a:t>
                      </a:r>
                      <a:r>
                        <a:rPr lang="fr-FR" sz="1100" kern="100">
                          <a:effectLst/>
                          <a:latin typeface="Calibri" panose="020F0502020204030204" pitchFamily="34" charset="0"/>
                          <a:ea typeface="Calibri" panose="020F0502020204030204" pitchFamily="34" charset="0"/>
                          <a:cs typeface="Times New Roman" panose="02020603050405020304" pitchFamily="18" charset="0"/>
                        </a:rPr>
                        <a:t> Nés entre 1984 et 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Hommes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Femmes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427699"/>
                  </a:ext>
                </a:extLst>
              </a:tr>
              <a:tr h="281581">
                <a:tc>
                  <a:txBody>
                    <a:bodyPr/>
                    <a:lstStyle/>
                    <a:p>
                      <a:pPr>
                        <a:lnSpc>
                          <a:spcPct val="107000"/>
                        </a:lnSpc>
                        <a:spcAft>
                          <a:spcPts val="800"/>
                        </a:spcAft>
                      </a:pPr>
                      <a:r>
                        <a:rPr lang="fr-FR" sz="1100" b="1" kern="100" dirty="0">
                          <a:effectLst/>
                          <a:latin typeface="Calibri" panose="020F0502020204030204" pitchFamily="34" charset="0"/>
                          <a:ea typeface="Calibri" panose="020F0502020204030204" pitchFamily="34" charset="0"/>
                          <a:cs typeface="Times New Roman" panose="02020603050405020304" pitchFamily="18" charset="0"/>
                        </a:rPr>
                        <a:t>Cruiser 40 et plus</a:t>
                      </a: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Nés en 1983 et avant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a:effectLst/>
                          <a:latin typeface="Calibri" panose="020F0502020204030204" pitchFamily="34" charset="0"/>
                          <a:ea typeface="Calibri" panose="020F0502020204030204" pitchFamily="34" charset="0"/>
                          <a:cs typeface="Times New Roman" panose="02020603050405020304" pitchFamily="18" charset="0"/>
                        </a:rPr>
                        <a:t>Hommes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Femmes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669469"/>
                  </a:ext>
                </a:extLst>
              </a:tr>
            </a:tbl>
          </a:graphicData>
        </a:graphic>
      </p:graphicFrame>
      <p:sp>
        <p:nvSpPr>
          <p:cNvPr id="11" name="Rectangle 1">
            <a:extLst>
              <a:ext uri="{FF2B5EF4-FFF2-40B4-BE49-F238E27FC236}">
                <a16:creationId xmlns:a16="http://schemas.microsoft.com/office/drawing/2014/main" id="{10D09703-DEF7-EB49-01D4-5D924AA30224}"/>
              </a:ext>
            </a:extLst>
          </p:cNvPr>
          <p:cNvSpPr>
            <a:spLocks noChangeArrowheads="1"/>
          </p:cNvSpPr>
          <p:nvPr/>
        </p:nvSpPr>
        <p:spPr bwMode="auto">
          <a:xfrm>
            <a:off x="354043" y="536812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2" name="Image 11">
            <a:extLst>
              <a:ext uri="{FF2B5EF4-FFF2-40B4-BE49-F238E27FC236}">
                <a16:creationId xmlns:a16="http://schemas.microsoft.com/office/drawing/2014/main" id="{88B52461-FEB7-AC6F-5352-5849C3D5055D}"/>
              </a:ext>
            </a:extLst>
          </p:cNvPr>
          <p:cNvPicPr>
            <a:picLocks noChangeAspect="1"/>
          </p:cNvPicPr>
          <p:nvPr/>
        </p:nvPicPr>
        <p:blipFill>
          <a:blip r:embed="rId2"/>
          <a:stretch>
            <a:fillRect/>
          </a:stretch>
        </p:blipFill>
        <p:spPr>
          <a:xfrm>
            <a:off x="2923256" y="-208"/>
            <a:ext cx="1030313" cy="871804"/>
          </a:xfrm>
          <a:prstGeom prst="rect">
            <a:avLst/>
          </a:prstGeom>
        </p:spPr>
      </p:pic>
    </p:spTree>
    <p:extLst>
      <p:ext uri="{BB962C8B-B14F-4D97-AF65-F5344CB8AC3E}">
        <p14:creationId xmlns:p14="http://schemas.microsoft.com/office/powerpoint/2010/main" val="4844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11534A-EC07-C85C-D9EB-2CFED6AD53B0}"/>
              </a:ext>
            </a:extLst>
          </p:cNvPr>
          <p:cNvSpPr>
            <a:spLocks noGrp="1"/>
          </p:cNvSpPr>
          <p:nvPr>
            <p:ph idx="1"/>
          </p:nvPr>
        </p:nvSpPr>
        <p:spPr>
          <a:xfrm>
            <a:off x="211015" y="621324"/>
            <a:ext cx="6646985" cy="9519138"/>
          </a:xfrm>
        </p:spPr>
        <p:txBody>
          <a:bodyPr>
            <a:normAutofit fontScale="85000" lnSpcReduction="10000"/>
          </a:bodyPr>
          <a:lstStyle/>
          <a:p>
            <a:pPr marL="0" indent="0">
              <a:lnSpc>
                <a:spcPct val="100000"/>
              </a:lnSpc>
              <a:buNone/>
            </a:pPr>
            <a:r>
              <a:rPr lang="fr-FR" sz="2400" b="1" dirty="0">
                <a:solidFill>
                  <a:srgbClr val="006CEF"/>
                </a:solidFill>
              </a:rPr>
              <a:t>Récompenses :</a:t>
            </a:r>
          </a:p>
          <a:p>
            <a:pPr marL="0" indent="0">
              <a:lnSpc>
                <a:spcPct val="100000"/>
              </a:lnSpc>
              <a:buNone/>
            </a:pPr>
            <a:endParaRPr lang="fr-FR" sz="1200" dirty="0"/>
          </a:p>
          <a:p>
            <a:pPr marL="0" indent="0">
              <a:lnSpc>
                <a:spcPct val="100000"/>
              </a:lnSpc>
              <a:buNone/>
            </a:pPr>
            <a:r>
              <a:rPr lang="fr-FR" sz="1900" dirty="0"/>
              <a:t>Une récompense sera distribuée par le club organisateur à tous les pilotes. </a:t>
            </a:r>
          </a:p>
          <a:p>
            <a:pPr marL="0" indent="0">
              <a:lnSpc>
                <a:spcPct val="100000"/>
              </a:lnSpc>
              <a:buNone/>
            </a:pPr>
            <a:r>
              <a:rPr lang="fr-FR" sz="1900" dirty="0"/>
              <a:t>Les 8 premiers de chaque catégorie seront appelés sur le podium. </a:t>
            </a:r>
          </a:p>
          <a:p>
            <a:pPr marL="0" indent="0">
              <a:lnSpc>
                <a:spcPct val="100000"/>
              </a:lnSpc>
              <a:buNone/>
            </a:pPr>
            <a:r>
              <a:rPr lang="fr-FR" sz="1900" dirty="0"/>
              <a:t>Les résultats seront mis en ligne sur le site du comité AURA : </a:t>
            </a:r>
            <a:r>
              <a:rPr lang="fr-FR" sz="1900" dirty="0">
                <a:hlinkClick r:id="rId2"/>
              </a:rPr>
              <a:t>http://auvergnerhonealpescyclisme.com/bmx/resultats</a:t>
            </a:r>
            <a:endParaRPr lang="fr-FR" sz="1900" dirty="0"/>
          </a:p>
          <a:p>
            <a:pPr marL="0" indent="0">
              <a:lnSpc>
                <a:spcPct val="100000"/>
              </a:lnSpc>
              <a:buNone/>
            </a:pPr>
            <a:r>
              <a:rPr lang="fr-FR" sz="1900" dirty="0"/>
              <a:t>Le Trophée de la Valloire entre dans le classement général du Trophée des Trophées Drôme-Ardèche. </a:t>
            </a:r>
          </a:p>
          <a:p>
            <a:pPr marL="0" indent="0">
              <a:lnSpc>
                <a:spcPct val="100000"/>
              </a:lnSpc>
              <a:buNone/>
            </a:pPr>
            <a:r>
              <a:rPr lang="fr-FR" sz="1900" dirty="0"/>
              <a:t>A l’issue de ce classement général, une récompense sera offerte aux 8 premiers de chaque catégorie qui auront participé à au moins 5 courses sur les 8 (cf. point suivant). </a:t>
            </a:r>
          </a:p>
          <a:p>
            <a:pPr marL="0" indent="0">
              <a:lnSpc>
                <a:spcPct val="100000"/>
              </a:lnSpc>
              <a:buNone/>
            </a:pPr>
            <a:endParaRPr lang="fr-FR" sz="1200" dirty="0"/>
          </a:p>
          <a:p>
            <a:pPr marL="0" indent="0">
              <a:lnSpc>
                <a:spcPct val="100000"/>
              </a:lnSpc>
              <a:buNone/>
            </a:pPr>
            <a:r>
              <a:rPr lang="fr-FR" sz="2000" b="1" dirty="0">
                <a:solidFill>
                  <a:srgbClr val="006CEF"/>
                </a:solidFill>
              </a:rPr>
              <a:t>RECOMPENSES DU CLASSEMENT GENERAL : </a:t>
            </a:r>
          </a:p>
          <a:p>
            <a:pPr marL="0" indent="0">
              <a:lnSpc>
                <a:spcPct val="100000"/>
              </a:lnSpc>
              <a:buNone/>
            </a:pPr>
            <a:endParaRPr lang="fr-FR" sz="1200" b="1" dirty="0">
              <a:solidFill>
                <a:srgbClr val="006CEF"/>
              </a:solidFill>
            </a:endParaRPr>
          </a:p>
          <a:p>
            <a:pPr marL="0" indent="0">
              <a:lnSpc>
                <a:spcPct val="100000"/>
              </a:lnSpc>
              <a:buNone/>
            </a:pPr>
            <a:r>
              <a:rPr lang="fr-FR" sz="1900" dirty="0"/>
              <a:t>Un classement général sera établi par les commissions BMX D/A sur les 8 meilleurs résultats si les 11 trophées ont lieu.</a:t>
            </a:r>
          </a:p>
          <a:p>
            <a:pPr marL="0" indent="0">
              <a:lnSpc>
                <a:spcPct val="100000"/>
              </a:lnSpc>
              <a:buNone/>
            </a:pPr>
            <a:r>
              <a:rPr lang="fr-FR" sz="1900" dirty="0"/>
              <a:t>Pour cela, les clubs organisateurs devront fournir, à la personne responsable du classement général, le classement de la course après avoir fait ressortir les catégories du Trophée des Trophée.</a:t>
            </a:r>
          </a:p>
          <a:p>
            <a:pPr marL="0" indent="0">
              <a:lnSpc>
                <a:spcPct val="100000"/>
              </a:lnSpc>
              <a:buNone/>
            </a:pPr>
            <a:r>
              <a:rPr lang="fr-FR" sz="1900" dirty="0"/>
              <a:t> Le responsable du classement général se chargera de sa diffusion auprès des clubs drômois et ardéchois, ainsi qu’auprès du comité régional et des commissions BMX D/A.</a:t>
            </a:r>
          </a:p>
          <a:p>
            <a:pPr marL="0" indent="0">
              <a:lnSpc>
                <a:spcPct val="100000"/>
              </a:lnSpc>
              <a:buNone/>
            </a:pPr>
            <a:r>
              <a:rPr lang="fr-FR" sz="1900" dirty="0"/>
              <a:t> Si un (ou plusieurs) trophée devait(en)t, être annulé(s), les résultats pris en compte seraient calculés au prorata (7 meilleurs si 10 trophées, 6 meilleurs résultats si 9 trophées…). </a:t>
            </a:r>
          </a:p>
          <a:p>
            <a:pPr marL="0" indent="0">
              <a:lnSpc>
                <a:spcPct val="100000"/>
              </a:lnSpc>
              <a:buNone/>
            </a:pPr>
            <a:r>
              <a:rPr lang="fr-FR" sz="1900" dirty="0"/>
              <a:t>Une récompense sera offerte aux 8 premiers de chaque catégorie. </a:t>
            </a:r>
          </a:p>
          <a:p>
            <a:pPr marL="0" indent="0">
              <a:lnSpc>
                <a:spcPct val="100000"/>
              </a:lnSpc>
              <a:buNone/>
            </a:pPr>
            <a:r>
              <a:rPr lang="fr-FR" sz="1900" dirty="0"/>
              <a:t>Pour toutes les courses, les pilotes de chaque catégorie marqueront un nombre de points fixes et ce quel que soit le nombre de partants.</a:t>
            </a:r>
          </a:p>
          <a:p>
            <a:pPr marL="0" indent="0">
              <a:lnSpc>
                <a:spcPct val="100000"/>
              </a:lnSpc>
              <a:buNone/>
            </a:pPr>
            <a:r>
              <a:rPr lang="fr-FR" sz="1900" dirty="0"/>
              <a:t>Le pilote doit avoir participer à 5 trophées pour prétendre au classement.</a:t>
            </a:r>
          </a:p>
          <a:p>
            <a:pPr marL="0" indent="0">
              <a:lnSpc>
                <a:spcPct val="100000"/>
              </a:lnSpc>
              <a:buNone/>
            </a:pPr>
            <a:r>
              <a:rPr lang="fr-FR" sz="1900" dirty="0"/>
              <a:t>Les pilotes des comités extérieurs peuvent rentrer dans le classement et prétendre à une récompense s’ils respectent les conditions ci-dessus.</a:t>
            </a:r>
          </a:p>
          <a:p>
            <a:pPr marL="0" indent="0">
              <a:lnSpc>
                <a:spcPct val="100000"/>
              </a:lnSpc>
              <a:buNone/>
            </a:pPr>
            <a:r>
              <a:rPr lang="fr-FR" sz="1900" dirty="0"/>
              <a:t>La remise des récompenses du classement général se déroulera lors du prochain championnat départemental 2024. Les pilotes devront être présents avec le maillot de leur club lors de la remise des récompenses.</a:t>
            </a:r>
          </a:p>
        </p:txBody>
      </p:sp>
      <p:sp>
        <p:nvSpPr>
          <p:cNvPr id="7" name="Flèche : chevron 6">
            <a:extLst>
              <a:ext uri="{FF2B5EF4-FFF2-40B4-BE49-F238E27FC236}">
                <a16:creationId xmlns:a16="http://schemas.microsoft.com/office/drawing/2014/main" id="{55AB856D-F897-F0E5-2187-18FC96C9F422}"/>
              </a:ext>
            </a:extLst>
          </p:cNvPr>
          <p:cNvSpPr/>
          <p:nvPr/>
        </p:nvSpPr>
        <p:spPr>
          <a:xfrm>
            <a:off x="18825" y="0"/>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hevron 12">
            <a:extLst>
              <a:ext uri="{FF2B5EF4-FFF2-40B4-BE49-F238E27FC236}">
                <a16:creationId xmlns:a16="http://schemas.microsoft.com/office/drawing/2014/main" id="{69CB8FC1-0D48-0418-0950-6057678B678D}"/>
              </a:ext>
            </a:extLst>
          </p:cNvPr>
          <p:cNvSpPr/>
          <p:nvPr/>
        </p:nvSpPr>
        <p:spPr>
          <a:xfrm>
            <a:off x="692297" y="208"/>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 chevron 13">
            <a:extLst>
              <a:ext uri="{FF2B5EF4-FFF2-40B4-BE49-F238E27FC236}">
                <a16:creationId xmlns:a16="http://schemas.microsoft.com/office/drawing/2014/main" id="{8254FD98-782D-9672-533F-CEE9B599CC3D}"/>
              </a:ext>
            </a:extLst>
          </p:cNvPr>
          <p:cNvSpPr/>
          <p:nvPr/>
        </p:nvSpPr>
        <p:spPr>
          <a:xfrm>
            <a:off x="1365769" y="0"/>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hevron 20">
            <a:extLst>
              <a:ext uri="{FF2B5EF4-FFF2-40B4-BE49-F238E27FC236}">
                <a16:creationId xmlns:a16="http://schemas.microsoft.com/office/drawing/2014/main" id="{D24B43C9-257E-B8E6-029F-288116C18941}"/>
              </a:ext>
            </a:extLst>
          </p:cNvPr>
          <p:cNvSpPr/>
          <p:nvPr/>
        </p:nvSpPr>
        <p:spPr>
          <a:xfrm flipH="1">
            <a:off x="4572335" y="208"/>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 chevron 21">
            <a:extLst>
              <a:ext uri="{FF2B5EF4-FFF2-40B4-BE49-F238E27FC236}">
                <a16:creationId xmlns:a16="http://schemas.microsoft.com/office/drawing/2014/main" id="{5FC27724-FE45-3634-9F5A-7808504A110B}"/>
              </a:ext>
            </a:extLst>
          </p:cNvPr>
          <p:cNvSpPr/>
          <p:nvPr/>
        </p:nvSpPr>
        <p:spPr>
          <a:xfrm flipH="1">
            <a:off x="5245807" y="0"/>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E61293F8-8FCE-00DB-38C6-20949445AD5C}"/>
              </a:ext>
            </a:extLst>
          </p:cNvPr>
          <p:cNvSpPr/>
          <p:nvPr/>
        </p:nvSpPr>
        <p:spPr>
          <a:xfrm flipH="1">
            <a:off x="5915025" y="-208"/>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 name="Image 1">
            <a:extLst>
              <a:ext uri="{FF2B5EF4-FFF2-40B4-BE49-F238E27FC236}">
                <a16:creationId xmlns:a16="http://schemas.microsoft.com/office/drawing/2014/main" id="{F1ED6DD1-F97A-1F20-5122-A9EF443BE331}"/>
              </a:ext>
            </a:extLst>
          </p:cNvPr>
          <p:cNvPicPr>
            <a:picLocks noChangeAspect="1"/>
          </p:cNvPicPr>
          <p:nvPr/>
        </p:nvPicPr>
        <p:blipFill>
          <a:blip r:embed="rId3"/>
          <a:stretch>
            <a:fillRect/>
          </a:stretch>
        </p:blipFill>
        <p:spPr>
          <a:xfrm>
            <a:off x="2923256" y="-208"/>
            <a:ext cx="1030313" cy="871804"/>
          </a:xfrm>
          <a:prstGeom prst="rect">
            <a:avLst/>
          </a:prstGeom>
        </p:spPr>
      </p:pic>
    </p:spTree>
    <p:extLst>
      <p:ext uri="{BB962C8B-B14F-4D97-AF65-F5344CB8AC3E}">
        <p14:creationId xmlns:p14="http://schemas.microsoft.com/office/powerpoint/2010/main" val="298587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11534A-EC07-C85C-D9EB-2CFED6AD53B0}"/>
              </a:ext>
            </a:extLst>
          </p:cNvPr>
          <p:cNvSpPr>
            <a:spLocks noGrp="1"/>
          </p:cNvSpPr>
          <p:nvPr>
            <p:ph idx="1"/>
          </p:nvPr>
        </p:nvSpPr>
        <p:spPr>
          <a:xfrm>
            <a:off x="471487" y="1092220"/>
            <a:ext cx="5915025" cy="8788450"/>
          </a:xfrm>
        </p:spPr>
        <p:txBody>
          <a:bodyPr>
            <a:noAutofit/>
          </a:bodyPr>
          <a:lstStyle/>
          <a:p>
            <a:pPr marL="0" indent="0">
              <a:buNone/>
            </a:pPr>
            <a:r>
              <a:rPr lang="fr-FR" sz="2000" b="1" dirty="0">
                <a:solidFill>
                  <a:srgbClr val="006CEF"/>
                </a:solidFill>
              </a:rPr>
              <a:t>Accès : </a:t>
            </a:r>
          </a:p>
          <a:p>
            <a:pPr marL="0" indent="0">
              <a:spcBef>
                <a:spcPts val="0"/>
              </a:spcBef>
              <a:buNone/>
            </a:pPr>
            <a:endParaRPr lang="fr-FR" sz="1200" dirty="0"/>
          </a:p>
          <a:p>
            <a:pPr marL="0" indent="0">
              <a:buNone/>
            </a:pPr>
            <a:r>
              <a:rPr lang="fr-FR" sz="1600" dirty="0"/>
              <a:t>Piste de BMX de Saint Sorlin en Valloire. </a:t>
            </a:r>
          </a:p>
          <a:p>
            <a:pPr marL="0" indent="0">
              <a:buNone/>
            </a:pPr>
            <a:endParaRPr lang="fr-FR" sz="1200" dirty="0"/>
          </a:p>
          <a:p>
            <a:pPr marL="0" indent="0">
              <a:buNone/>
            </a:pPr>
            <a:r>
              <a:rPr lang="fr-FR" sz="1600" b="1" dirty="0"/>
              <a:t>Accès par A7 </a:t>
            </a:r>
            <a:r>
              <a:rPr lang="fr-FR" sz="1600" dirty="0"/>
              <a:t>: Sortie Chanas. Direction Chanas puis Bougé-Chambalud, puis Epinouze puis Saint Sorlin</a:t>
            </a:r>
          </a:p>
          <a:p>
            <a:pPr marL="0" indent="0">
              <a:buNone/>
            </a:pPr>
            <a:endParaRPr lang="fr-FR" sz="1200" dirty="0"/>
          </a:p>
          <a:p>
            <a:pPr marL="0" indent="0">
              <a:buNone/>
            </a:pPr>
            <a:r>
              <a:rPr lang="fr-FR" sz="1600" b="1" dirty="0"/>
              <a:t>Adresse : Les nouvelles écoles. Saint-Sorlin-en-Valloire - 26210 </a:t>
            </a:r>
          </a:p>
          <a:p>
            <a:pPr marL="0" indent="0">
              <a:buNone/>
            </a:pPr>
            <a:endParaRPr lang="fr-FR" sz="1600" dirty="0"/>
          </a:p>
          <a:p>
            <a:pPr marL="0" indent="0">
              <a:buNone/>
            </a:pPr>
            <a:r>
              <a:rPr lang="fr-FR" sz="2000" b="1" dirty="0">
                <a:solidFill>
                  <a:srgbClr val="006CEF"/>
                </a:solidFill>
              </a:rPr>
              <a:t>Parking :</a:t>
            </a:r>
            <a:r>
              <a:rPr lang="fr-FR" sz="1600" dirty="0"/>
              <a:t> </a:t>
            </a:r>
          </a:p>
          <a:p>
            <a:pPr marL="0" indent="0">
              <a:buNone/>
            </a:pPr>
            <a:endParaRPr lang="fr-FR" sz="1200" dirty="0"/>
          </a:p>
          <a:p>
            <a:pPr marL="0" indent="0">
              <a:buNone/>
            </a:pPr>
            <a:r>
              <a:rPr lang="fr-FR" sz="1600" dirty="0"/>
              <a:t>Devant l’école primaire et maternelle du village et dans le village. </a:t>
            </a:r>
          </a:p>
          <a:p>
            <a:pPr marL="0" indent="0">
              <a:buNone/>
            </a:pPr>
            <a:r>
              <a:rPr lang="fr-FR" sz="1600" dirty="0"/>
              <a:t>Un parking prévu pour la course sera mis en place. </a:t>
            </a:r>
          </a:p>
          <a:p>
            <a:pPr marL="0" indent="0">
              <a:buNone/>
            </a:pPr>
            <a:endParaRPr lang="fr-FR" sz="1600" dirty="0"/>
          </a:p>
          <a:p>
            <a:pPr marL="0" indent="0">
              <a:buNone/>
            </a:pPr>
            <a:r>
              <a:rPr lang="fr-FR" sz="2000" b="1" dirty="0">
                <a:solidFill>
                  <a:srgbClr val="006CEF"/>
                </a:solidFill>
              </a:rPr>
              <a:t>Piste : </a:t>
            </a:r>
          </a:p>
          <a:p>
            <a:pPr marL="0" indent="0">
              <a:buNone/>
            </a:pPr>
            <a:endParaRPr lang="fr-FR" sz="1200" dirty="0"/>
          </a:p>
          <a:p>
            <a:pPr marL="0" indent="0">
              <a:buNone/>
            </a:pPr>
            <a:r>
              <a:rPr lang="fr-FR" sz="1600" b="1" dirty="0"/>
              <a:t>Bute à 5 mètres </a:t>
            </a:r>
            <a:r>
              <a:rPr lang="fr-FR" sz="1600" dirty="0"/>
              <a:t>; </a:t>
            </a:r>
            <a:r>
              <a:rPr lang="fr-FR" sz="1600" b="1" dirty="0"/>
              <a:t>Grille Pro Start </a:t>
            </a:r>
            <a:r>
              <a:rPr lang="fr-FR" sz="1600" dirty="0"/>
              <a:t>; </a:t>
            </a:r>
            <a:r>
              <a:rPr lang="fr-FR" sz="1600" b="1" dirty="0"/>
              <a:t>3 virages </a:t>
            </a:r>
            <a:r>
              <a:rPr lang="fr-FR" sz="1600" dirty="0"/>
              <a:t>; </a:t>
            </a:r>
            <a:r>
              <a:rPr lang="fr-FR" sz="1600" b="1" dirty="0"/>
              <a:t>4 lignes</a:t>
            </a:r>
            <a:r>
              <a:rPr lang="fr-FR" sz="1600" dirty="0"/>
              <a:t>. </a:t>
            </a:r>
          </a:p>
          <a:p>
            <a:pPr marL="0" indent="0">
              <a:buNone/>
            </a:pPr>
            <a:endParaRPr lang="fr-FR" sz="1600" dirty="0"/>
          </a:p>
        </p:txBody>
      </p:sp>
      <p:sp>
        <p:nvSpPr>
          <p:cNvPr id="7" name="Flèche : chevron 6">
            <a:extLst>
              <a:ext uri="{FF2B5EF4-FFF2-40B4-BE49-F238E27FC236}">
                <a16:creationId xmlns:a16="http://schemas.microsoft.com/office/drawing/2014/main" id="{55AB856D-F897-F0E5-2187-18FC96C9F422}"/>
              </a:ext>
            </a:extLst>
          </p:cNvPr>
          <p:cNvSpPr/>
          <p:nvPr/>
        </p:nvSpPr>
        <p:spPr>
          <a:xfrm>
            <a:off x="18825" y="0"/>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hevron 12">
            <a:extLst>
              <a:ext uri="{FF2B5EF4-FFF2-40B4-BE49-F238E27FC236}">
                <a16:creationId xmlns:a16="http://schemas.microsoft.com/office/drawing/2014/main" id="{69CB8FC1-0D48-0418-0950-6057678B678D}"/>
              </a:ext>
            </a:extLst>
          </p:cNvPr>
          <p:cNvSpPr/>
          <p:nvPr/>
        </p:nvSpPr>
        <p:spPr>
          <a:xfrm>
            <a:off x="692297" y="208"/>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 chevron 13">
            <a:extLst>
              <a:ext uri="{FF2B5EF4-FFF2-40B4-BE49-F238E27FC236}">
                <a16:creationId xmlns:a16="http://schemas.microsoft.com/office/drawing/2014/main" id="{8254FD98-782D-9672-533F-CEE9B599CC3D}"/>
              </a:ext>
            </a:extLst>
          </p:cNvPr>
          <p:cNvSpPr/>
          <p:nvPr/>
        </p:nvSpPr>
        <p:spPr>
          <a:xfrm>
            <a:off x="1365769" y="0"/>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hevron 20">
            <a:extLst>
              <a:ext uri="{FF2B5EF4-FFF2-40B4-BE49-F238E27FC236}">
                <a16:creationId xmlns:a16="http://schemas.microsoft.com/office/drawing/2014/main" id="{D24B43C9-257E-B8E6-029F-288116C18941}"/>
              </a:ext>
            </a:extLst>
          </p:cNvPr>
          <p:cNvSpPr/>
          <p:nvPr/>
        </p:nvSpPr>
        <p:spPr>
          <a:xfrm flipH="1">
            <a:off x="4572335" y="208"/>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 chevron 21">
            <a:extLst>
              <a:ext uri="{FF2B5EF4-FFF2-40B4-BE49-F238E27FC236}">
                <a16:creationId xmlns:a16="http://schemas.microsoft.com/office/drawing/2014/main" id="{5FC27724-FE45-3634-9F5A-7808504A110B}"/>
              </a:ext>
            </a:extLst>
          </p:cNvPr>
          <p:cNvSpPr/>
          <p:nvPr/>
        </p:nvSpPr>
        <p:spPr>
          <a:xfrm flipH="1">
            <a:off x="5245807" y="0"/>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E61293F8-8FCE-00DB-38C6-20949445AD5C}"/>
              </a:ext>
            </a:extLst>
          </p:cNvPr>
          <p:cNvSpPr/>
          <p:nvPr/>
        </p:nvSpPr>
        <p:spPr>
          <a:xfrm flipH="1">
            <a:off x="5915025" y="-208"/>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 name="Image 1">
            <a:extLst>
              <a:ext uri="{FF2B5EF4-FFF2-40B4-BE49-F238E27FC236}">
                <a16:creationId xmlns:a16="http://schemas.microsoft.com/office/drawing/2014/main" id="{0624C5F0-8E29-2012-7702-44E52C897168}"/>
              </a:ext>
            </a:extLst>
          </p:cNvPr>
          <p:cNvPicPr>
            <a:picLocks noChangeAspect="1"/>
          </p:cNvPicPr>
          <p:nvPr/>
        </p:nvPicPr>
        <p:blipFill>
          <a:blip r:embed="rId2"/>
          <a:stretch>
            <a:fillRect/>
          </a:stretch>
        </p:blipFill>
        <p:spPr>
          <a:xfrm>
            <a:off x="2923256" y="0"/>
            <a:ext cx="1030313" cy="871804"/>
          </a:xfrm>
          <a:prstGeom prst="rect">
            <a:avLst/>
          </a:prstGeom>
        </p:spPr>
      </p:pic>
      <p:pic>
        <p:nvPicPr>
          <p:cNvPr id="5" name="Image 4" descr="Une image contenant herbe, plein air, Conception urbaine, capture d’écran&#10;&#10;Description générée automatiquement">
            <a:extLst>
              <a:ext uri="{FF2B5EF4-FFF2-40B4-BE49-F238E27FC236}">
                <a16:creationId xmlns:a16="http://schemas.microsoft.com/office/drawing/2014/main" id="{424A7C20-72C0-222D-4C01-9594535F6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37" y="6331569"/>
            <a:ext cx="6304324" cy="3549101"/>
          </a:xfrm>
          <a:prstGeom prst="rect">
            <a:avLst/>
          </a:prstGeom>
        </p:spPr>
      </p:pic>
    </p:spTree>
    <p:extLst>
      <p:ext uri="{BB962C8B-B14F-4D97-AF65-F5344CB8AC3E}">
        <p14:creationId xmlns:p14="http://schemas.microsoft.com/office/powerpoint/2010/main" val="84510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11534A-EC07-C85C-D9EB-2CFED6AD53B0}"/>
              </a:ext>
            </a:extLst>
          </p:cNvPr>
          <p:cNvSpPr>
            <a:spLocks noGrp="1"/>
          </p:cNvSpPr>
          <p:nvPr>
            <p:ph idx="1"/>
          </p:nvPr>
        </p:nvSpPr>
        <p:spPr>
          <a:xfrm>
            <a:off x="471487" y="1092220"/>
            <a:ext cx="5915025" cy="8643451"/>
          </a:xfrm>
        </p:spPr>
        <p:txBody>
          <a:bodyPr>
            <a:noAutofit/>
          </a:bodyPr>
          <a:lstStyle/>
          <a:p>
            <a:pPr marL="0" indent="0">
              <a:buNone/>
            </a:pPr>
            <a:r>
              <a:rPr lang="fr-FR" sz="2000" b="1" dirty="0">
                <a:solidFill>
                  <a:srgbClr val="006CEF"/>
                </a:solidFill>
              </a:rPr>
              <a:t>Restauration – Buvette : </a:t>
            </a:r>
          </a:p>
          <a:p>
            <a:pPr marL="0" indent="0">
              <a:spcBef>
                <a:spcPts val="0"/>
              </a:spcBef>
              <a:buNone/>
            </a:pPr>
            <a:endParaRPr lang="fr-FR" sz="1200" dirty="0"/>
          </a:p>
          <a:p>
            <a:pPr marL="0" indent="0">
              <a:buNone/>
            </a:pPr>
            <a:r>
              <a:rPr lang="fr-FR" sz="1600" dirty="0"/>
              <a:t>Un espace buvette et un service restauration sera mis en place par nos bénévoles.</a:t>
            </a:r>
          </a:p>
          <a:p>
            <a:pPr marL="0" indent="0">
              <a:buNone/>
            </a:pPr>
            <a:endParaRPr lang="fr-FR" sz="1600" dirty="0"/>
          </a:p>
          <a:p>
            <a:pPr marL="0" indent="0">
              <a:buNone/>
            </a:pPr>
            <a:r>
              <a:rPr lang="fr-FR" sz="2400" b="1" dirty="0">
                <a:solidFill>
                  <a:srgbClr val="FF0000"/>
                </a:solidFill>
              </a:rPr>
              <a:t>Attention ! Aucun distributeur n’est présent dans le village de Saint Sorlin en Valloire. </a:t>
            </a:r>
          </a:p>
          <a:p>
            <a:pPr marL="0" indent="0">
              <a:buNone/>
            </a:pPr>
            <a:endParaRPr lang="fr-FR" sz="1600" dirty="0"/>
          </a:p>
          <a:p>
            <a:pPr marL="0" indent="0">
              <a:buNone/>
            </a:pPr>
            <a:r>
              <a:rPr lang="fr-FR" sz="1600" dirty="0"/>
              <a:t>Les distributeurs les plus proches se trouvent sur la commune d’Anneyron.</a:t>
            </a:r>
          </a:p>
          <a:p>
            <a:pPr marL="0" indent="0">
              <a:buNone/>
            </a:pPr>
            <a:r>
              <a:rPr lang="fr-FR" sz="2000" b="1" dirty="0">
                <a:solidFill>
                  <a:srgbClr val="006CEF"/>
                </a:solidFill>
              </a:rPr>
              <a:t>Nos partenaires : </a:t>
            </a:r>
          </a:p>
          <a:p>
            <a:pPr marL="0" indent="0">
              <a:buNone/>
            </a:pPr>
            <a:endParaRPr lang="fr-FR" sz="1200" dirty="0"/>
          </a:p>
          <a:p>
            <a:pPr marL="0" indent="0">
              <a:buNone/>
            </a:pPr>
            <a:endParaRPr lang="fr-FR" sz="1200" dirty="0"/>
          </a:p>
        </p:txBody>
      </p:sp>
      <p:sp>
        <p:nvSpPr>
          <p:cNvPr id="7" name="Flèche : chevron 6">
            <a:extLst>
              <a:ext uri="{FF2B5EF4-FFF2-40B4-BE49-F238E27FC236}">
                <a16:creationId xmlns:a16="http://schemas.microsoft.com/office/drawing/2014/main" id="{55AB856D-F897-F0E5-2187-18FC96C9F422}"/>
              </a:ext>
            </a:extLst>
          </p:cNvPr>
          <p:cNvSpPr/>
          <p:nvPr/>
        </p:nvSpPr>
        <p:spPr>
          <a:xfrm>
            <a:off x="18825" y="0"/>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hevron 12">
            <a:extLst>
              <a:ext uri="{FF2B5EF4-FFF2-40B4-BE49-F238E27FC236}">
                <a16:creationId xmlns:a16="http://schemas.microsoft.com/office/drawing/2014/main" id="{69CB8FC1-0D48-0418-0950-6057678B678D}"/>
              </a:ext>
            </a:extLst>
          </p:cNvPr>
          <p:cNvSpPr/>
          <p:nvPr/>
        </p:nvSpPr>
        <p:spPr>
          <a:xfrm>
            <a:off x="692297" y="208"/>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 chevron 13">
            <a:extLst>
              <a:ext uri="{FF2B5EF4-FFF2-40B4-BE49-F238E27FC236}">
                <a16:creationId xmlns:a16="http://schemas.microsoft.com/office/drawing/2014/main" id="{8254FD98-782D-9672-533F-CEE9B599CC3D}"/>
              </a:ext>
            </a:extLst>
          </p:cNvPr>
          <p:cNvSpPr/>
          <p:nvPr/>
        </p:nvSpPr>
        <p:spPr>
          <a:xfrm>
            <a:off x="1365769" y="0"/>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hevron 20">
            <a:extLst>
              <a:ext uri="{FF2B5EF4-FFF2-40B4-BE49-F238E27FC236}">
                <a16:creationId xmlns:a16="http://schemas.microsoft.com/office/drawing/2014/main" id="{D24B43C9-257E-B8E6-029F-288116C18941}"/>
              </a:ext>
            </a:extLst>
          </p:cNvPr>
          <p:cNvSpPr/>
          <p:nvPr/>
        </p:nvSpPr>
        <p:spPr>
          <a:xfrm flipH="1">
            <a:off x="4572335" y="208"/>
            <a:ext cx="942975" cy="269294"/>
          </a:xfrm>
          <a:prstGeom prst="chevron">
            <a:avLst>
              <a:gd name="adj" fmla="val 10847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 chevron 21">
            <a:extLst>
              <a:ext uri="{FF2B5EF4-FFF2-40B4-BE49-F238E27FC236}">
                <a16:creationId xmlns:a16="http://schemas.microsoft.com/office/drawing/2014/main" id="{5FC27724-FE45-3634-9F5A-7808504A110B}"/>
              </a:ext>
            </a:extLst>
          </p:cNvPr>
          <p:cNvSpPr/>
          <p:nvPr/>
        </p:nvSpPr>
        <p:spPr>
          <a:xfrm flipH="1">
            <a:off x="5245807" y="0"/>
            <a:ext cx="942975" cy="269294"/>
          </a:xfrm>
          <a:prstGeom prst="chevron">
            <a:avLst>
              <a:gd name="adj" fmla="val 108479"/>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E61293F8-8FCE-00DB-38C6-20949445AD5C}"/>
              </a:ext>
            </a:extLst>
          </p:cNvPr>
          <p:cNvSpPr/>
          <p:nvPr/>
        </p:nvSpPr>
        <p:spPr>
          <a:xfrm flipH="1">
            <a:off x="5915025" y="-208"/>
            <a:ext cx="942975" cy="269294"/>
          </a:xfrm>
          <a:prstGeom prst="chevron">
            <a:avLst>
              <a:gd name="adj" fmla="val 108479"/>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 name="Image 1">
            <a:extLst>
              <a:ext uri="{FF2B5EF4-FFF2-40B4-BE49-F238E27FC236}">
                <a16:creationId xmlns:a16="http://schemas.microsoft.com/office/drawing/2014/main" id="{0624C5F0-8E29-2012-7702-44E52C897168}"/>
              </a:ext>
            </a:extLst>
          </p:cNvPr>
          <p:cNvPicPr>
            <a:picLocks noChangeAspect="1"/>
          </p:cNvPicPr>
          <p:nvPr/>
        </p:nvPicPr>
        <p:blipFill>
          <a:blip r:embed="rId2"/>
          <a:stretch>
            <a:fillRect/>
          </a:stretch>
        </p:blipFill>
        <p:spPr>
          <a:xfrm>
            <a:off x="2923256" y="0"/>
            <a:ext cx="1030313" cy="871804"/>
          </a:xfrm>
          <a:prstGeom prst="rect">
            <a:avLst/>
          </a:prstGeom>
        </p:spPr>
      </p:pic>
      <p:pic>
        <p:nvPicPr>
          <p:cNvPr id="8" name="Image 7" descr="Une image contenant logo, Police, Graphique, Marque&#10;&#10;Description générée automatiquement">
            <a:extLst>
              <a:ext uri="{FF2B5EF4-FFF2-40B4-BE49-F238E27FC236}">
                <a16:creationId xmlns:a16="http://schemas.microsoft.com/office/drawing/2014/main" id="{AD11426E-9E81-715F-AA19-98A871586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62" y="7075503"/>
            <a:ext cx="2281545" cy="2281545"/>
          </a:xfrm>
          <a:prstGeom prst="rect">
            <a:avLst/>
          </a:prstGeom>
        </p:spPr>
      </p:pic>
      <p:pic>
        <p:nvPicPr>
          <p:cNvPr id="10" name="Image 9" descr="Une image contenant Police, texte, logo, Graphique&#10;&#10;Description générée automatiquement">
            <a:extLst>
              <a:ext uri="{FF2B5EF4-FFF2-40B4-BE49-F238E27FC236}">
                <a16:creationId xmlns:a16="http://schemas.microsoft.com/office/drawing/2014/main" id="{D5169F3A-D3D2-AEE8-4421-3AC94DB0E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997" y="5166559"/>
            <a:ext cx="2606407" cy="627362"/>
          </a:xfrm>
          <a:prstGeom prst="rect">
            <a:avLst/>
          </a:prstGeom>
        </p:spPr>
      </p:pic>
      <p:pic>
        <p:nvPicPr>
          <p:cNvPr id="12" name="Image 11" descr="Une image contenant capture d’écran, Police, Graphique, texte&#10;&#10;Description générée automatiquement">
            <a:extLst>
              <a:ext uri="{FF2B5EF4-FFF2-40B4-BE49-F238E27FC236}">
                <a16:creationId xmlns:a16="http://schemas.microsoft.com/office/drawing/2014/main" id="{328AFF70-E3C4-48EE-DE5E-555D47A2B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907" y="4738718"/>
            <a:ext cx="1468438" cy="1506416"/>
          </a:xfrm>
          <a:prstGeom prst="rect">
            <a:avLst/>
          </a:prstGeom>
        </p:spPr>
      </p:pic>
      <p:pic>
        <p:nvPicPr>
          <p:cNvPr id="6" name="Image 5">
            <a:extLst>
              <a:ext uri="{FF2B5EF4-FFF2-40B4-BE49-F238E27FC236}">
                <a16:creationId xmlns:a16="http://schemas.microsoft.com/office/drawing/2014/main" id="{0A882E76-B3F8-5333-41CB-D141B71376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595" y="4727032"/>
            <a:ext cx="1608661" cy="1506416"/>
          </a:xfrm>
          <a:prstGeom prst="rect">
            <a:avLst/>
          </a:prstGeom>
        </p:spPr>
      </p:pic>
      <p:sp>
        <p:nvSpPr>
          <p:cNvPr id="9" name="ZoneTexte 8">
            <a:extLst>
              <a:ext uri="{FF2B5EF4-FFF2-40B4-BE49-F238E27FC236}">
                <a16:creationId xmlns:a16="http://schemas.microsoft.com/office/drawing/2014/main" id="{BAF666B4-9AFC-A837-4F8D-DD246184BBC6}"/>
              </a:ext>
            </a:extLst>
          </p:cNvPr>
          <p:cNvSpPr txBox="1"/>
          <p:nvPr/>
        </p:nvSpPr>
        <p:spPr>
          <a:xfrm>
            <a:off x="-120900" y="6267805"/>
            <a:ext cx="2307650" cy="584775"/>
          </a:xfrm>
          <a:prstGeom prst="rect">
            <a:avLst/>
          </a:prstGeom>
          <a:noFill/>
        </p:spPr>
        <p:txBody>
          <a:bodyPr wrap="square" rtlCol="0">
            <a:spAutoFit/>
          </a:bodyPr>
          <a:lstStyle/>
          <a:p>
            <a:pPr algn="ctr"/>
            <a:r>
              <a:rPr lang="fr-FR" sz="1600" dirty="0"/>
              <a:t>Commune de </a:t>
            </a:r>
          </a:p>
          <a:p>
            <a:pPr algn="ctr"/>
            <a:r>
              <a:rPr lang="fr-FR" sz="1600" dirty="0"/>
              <a:t>Saint-Sorlin-en-Valloire</a:t>
            </a:r>
          </a:p>
        </p:txBody>
      </p:sp>
      <p:pic>
        <p:nvPicPr>
          <p:cNvPr id="15" name="Image 14">
            <a:extLst>
              <a:ext uri="{FF2B5EF4-FFF2-40B4-BE49-F238E27FC236}">
                <a16:creationId xmlns:a16="http://schemas.microsoft.com/office/drawing/2014/main" id="{1CF0AE97-D682-807D-2B4C-C47CD9548B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8999" y="7632547"/>
            <a:ext cx="1937980" cy="1250310"/>
          </a:xfrm>
          <a:prstGeom prst="rect">
            <a:avLst/>
          </a:prstGeom>
        </p:spPr>
      </p:pic>
    </p:spTree>
    <p:extLst>
      <p:ext uri="{BB962C8B-B14F-4D97-AF65-F5344CB8AC3E}">
        <p14:creationId xmlns:p14="http://schemas.microsoft.com/office/powerpoint/2010/main" val="110199213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TotalTime>
  <Words>1318</Words>
  <Application>Microsoft Office PowerPoint</Application>
  <PresentationFormat>Format A4 (210 x 297 mm)</PresentationFormat>
  <Paragraphs>145</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5ème manche du  Trophée des Trophée 26-07  Trophée de la Valloire  Dimanche 17 septembre 2023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RODET</dc:creator>
  <cp:lastModifiedBy>Emilie RENAUD (GUILLOTEAU)</cp:lastModifiedBy>
  <cp:revision>20</cp:revision>
  <dcterms:created xsi:type="dcterms:W3CDTF">2023-07-23T13:36:59Z</dcterms:created>
  <dcterms:modified xsi:type="dcterms:W3CDTF">2023-08-28T07:18:55Z</dcterms:modified>
</cp:coreProperties>
</file>